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6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716"/>
  </p:normalViewPr>
  <p:slideViewPr>
    <p:cSldViewPr snapToGrid="0">
      <p:cViewPr>
        <p:scale>
          <a:sx n="103" d="100"/>
          <a:sy n="103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C0DD2-E2CB-304E-A7D0-6470EC42E7DB}" type="datetimeFigureOut">
              <a:rPr lang="en-TR" smtClean="0"/>
              <a:t>22.12.2025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44948-1E3F-7F40-94BB-747B7B175B0B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267718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44948-1E3F-7F40-94BB-747B7B175B0B}" type="slidenum">
              <a:rPr lang="en-TR" smtClean="0"/>
              <a:t>27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128404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12/22/25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12/22/25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12/22/25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12/22/25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12/22/25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12/22/25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6239/doc#Kar%C4%B1%C5%9F%C4%B1kl%C4%B1k-Matrisinden-(Confusion-Matrix)-Hesaplanan-Metrikler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FC1F7-B95C-3491-BB12-273C20BD2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5967" y="1325880"/>
            <a:ext cx="4158334" cy="30665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 sz="3800" b="1" dirty="0" err="1">
                <a:solidFill>
                  <a:srgbClr val="EBEBEB"/>
                </a:solidFill>
              </a:rPr>
              <a:t>Stroke</a:t>
            </a:r>
            <a:r>
              <a:rPr lang="tr-TR" sz="3800" b="1" dirty="0">
                <a:solidFill>
                  <a:srgbClr val="EBEBEB"/>
                </a:solidFill>
              </a:rPr>
              <a:t> </a:t>
            </a:r>
            <a:r>
              <a:rPr lang="tr-TR" sz="3800" b="1" dirty="0" err="1">
                <a:solidFill>
                  <a:srgbClr val="EBEBEB"/>
                </a:solidFill>
              </a:rPr>
              <a:t>Prediction</a:t>
            </a:r>
            <a:r>
              <a:rPr lang="tr-TR" sz="3800" b="1" dirty="0">
                <a:solidFill>
                  <a:srgbClr val="EBEBEB"/>
                </a:solidFill>
              </a:rPr>
              <a:t> </a:t>
            </a:r>
            <a:r>
              <a:rPr lang="tr-TR" sz="3800" b="1" dirty="0" err="1">
                <a:solidFill>
                  <a:srgbClr val="EBEBEB"/>
                </a:solidFill>
              </a:rPr>
              <a:t>Classification</a:t>
            </a:r>
            <a:r>
              <a:rPr lang="tr-TR" sz="3800" b="1" dirty="0">
                <a:solidFill>
                  <a:srgbClr val="EBEBEB"/>
                </a:solidFill>
              </a:rPr>
              <a:t> - Veri Madenciliği Proje Ödevi</a:t>
            </a:r>
            <a:endParaRPr lang="tr-TR" sz="3800" dirty="0">
              <a:solidFill>
                <a:srgbClr val="EBEBEB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42A96-4238-E53E-F4BB-AD07221E5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5967" y="4588329"/>
            <a:ext cx="4158334" cy="1621508"/>
          </a:xfrm>
        </p:spPr>
        <p:txBody>
          <a:bodyPr>
            <a:normAutofit/>
          </a:bodyPr>
          <a:lstStyle/>
          <a:p>
            <a:r>
              <a:rPr lang="tr-TR" sz="18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Hazırlayan KİŞİ: </a:t>
            </a:r>
            <a:r>
              <a:rPr lang="tr-TR" sz="1800" b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seymen</a:t>
            </a:r>
            <a:r>
              <a:rPr lang="tr-TR" sz="18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can Aydoğan </a:t>
            </a:r>
          </a:p>
          <a:p>
            <a:r>
              <a:rPr lang="tr-TR" sz="18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ÖĞRENCİ NUMARASI: b210109063</a:t>
            </a:r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T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pic>
        <p:nvPicPr>
          <p:cNvPr id="5" name="Picture 4" descr="A logo with a brain and arrows&#10;&#10;AI-generated content may be incorrect.">
            <a:extLst>
              <a:ext uri="{FF2B5EF4-FFF2-40B4-BE49-F238E27FC236}">
                <a16:creationId xmlns:a16="http://schemas.microsoft.com/office/drawing/2014/main" id="{EA9DCDF0-CB9E-A18E-9163-63BC796F2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4" y="703489"/>
            <a:ext cx="5450557" cy="54505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99391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97250-0E76-896D-32BB-ED89D6730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>
            <a:noAutofit/>
          </a:bodyPr>
          <a:lstStyle/>
          <a:p>
            <a:r>
              <a:rPr lang="en-TR" b="1" dirty="0"/>
              <a:t>Nümerik Değişkenlerin Dağılımı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7B4F70D-D6AD-0DFF-4FE2-34E42424F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09" b="-1"/>
          <a:stretch>
            <a:fillRect/>
          </a:stretch>
        </p:blipFill>
        <p:spPr bwMode="auto">
          <a:xfrm>
            <a:off x="4619544" y="609601"/>
            <a:ext cx="6924756" cy="56387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3078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FEBC8-D5AD-65DD-7114-3D631BF47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2768247"/>
            <a:ext cx="3324141" cy="3809998"/>
          </a:xfrm>
        </p:spPr>
        <p:txBody>
          <a:bodyPr>
            <a:normAutofit lnSpcReduction="10000"/>
          </a:bodyPr>
          <a:lstStyle/>
          <a:p>
            <a:r>
              <a:rPr lang="en-TR" dirty="0"/>
              <a:t>Dağılım yaşları 40 ile 80 arasında daha kişilerin daha fazla olduğunu gösteriyor.</a:t>
            </a:r>
          </a:p>
          <a:p>
            <a:r>
              <a:rPr lang="en-TR" dirty="0"/>
              <a:t>Şeker seviyesi de 55-100 arasında daha fazla kişinin olduğunu gösteriyor.</a:t>
            </a:r>
          </a:p>
          <a:p>
            <a:r>
              <a:rPr lang="en-TR" dirty="0"/>
              <a:t>Vücut Kitle Endeksi de 20 ile 35 arasında yoğunluklu olduğunu gösteriyor.</a:t>
            </a:r>
          </a:p>
        </p:txBody>
      </p:sp>
    </p:spTree>
    <p:extLst>
      <p:ext uri="{BB962C8B-B14F-4D97-AF65-F5344CB8AC3E}">
        <p14:creationId xmlns:p14="http://schemas.microsoft.com/office/powerpoint/2010/main" val="1541961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501EC-A4F1-9729-E3F1-4F4E1DD98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Autofit/>
          </a:bodyPr>
          <a:lstStyle/>
          <a:p>
            <a:r>
              <a:rPr lang="en-TR" b="1" dirty="0">
                <a:solidFill>
                  <a:schemeClr val="bg1"/>
                </a:solidFill>
              </a:rPr>
              <a:t>Kategorik Değişkenlerin Dağılımı</a:t>
            </a:r>
          </a:p>
        </p:txBody>
      </p:sp>
      <p:sp>
        <p:nvSpPr>
          <p:cNvPr id="410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7" name="Freeform: Shape 4106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T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C711D65-73ED-E836-ED68-2A18DB384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6691" y="361714"/>
            <a:ext cx="5776378" cy="63302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Rectangle 4108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01068-2806-242D-6EFF-989FC18B8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775" y="2880853"/>
            <a:ext cx="4166509" cy="3785419"/>
          </a:xfrm>
        </p:spPr>
        <p:txBody>
          <a:bodyPr>
            <a:normAutofit/>
          </a:bodyPr>
          <a:lstStyle/>
          <a:p>
            <a:r>
              <a:rPr lang="en-TR" dirty="0">
                <a:solidFill>
                  <a:srgbClr val="EBEBEB"/>
                </a:solidFill>
              </a:rPr>
              <a:t>Veri setindeki genel kategorik değişkenlerin dağılımı verilmiştir.</a:t>
            </a:r>
          </a:p>
          <a:p>
            <a:r>
              <a:rPr lang="en-TR" dirty="0">
                <a:solidFill>
                  <a:srgbClr val="EBEBEB"/>
                </a:solidFill>
              </a:rPr>
              <a:t>Bu veriler ve nümerik verilerin dağılımı tek başına anlam ifade edilmez farklı sorgu ve filtrelenmeler yapılıp görselleştirmeler yapılmalıdır.</a:t>
            </a:r>
          </a:p>
        </p:txBody>
      </p:sp>
    </p:spTree>
    <p:extLst>
      <p:ext uri="{BB962C8B-B14F-4D97-AF65-F5344CB8AC3E}">
        <p14:creationId xmlns:p14="http://schemas.microsoft.com/office/powerpoint/2010/main" val="1731944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44A11D1-6963-485E-86DE-760B07434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406B4-74A3-298C-EBC0-3AE2A4708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22" y="629266"/>
            <a:ext cx="4038377" cy="2110533"/>
          </a:xfrm>
        </p:spPr>
        <p:txBody>
          <a:bodyPr anchor="ctr">
            <a:normAutofit/>
          </a:bodyPr>
          <a:lstStyle/>
          <a:p>
            <a:r>
              <a:rPr lang="en-TR" b="1" dirty="0">
                <a:solidFill>
                  <a:srgbClr val="EBEBEB"/>
                </a:solidFill>
              </a:rPr>
              <a:t>One-Hot Encoding</a:t>
            </a:r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93BDF132-E4EF-4CB3-9A12-1EB75E159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17">
            <a:extLst>
              <a:ext uri="{FF2B5EF4-FFF2-40B4-BE49-F238E27FC236}">
                <a16:creationId xmlns:a16="http://schemas.microsoft.com/office/drawing/2014/main" id="{F8486D32-0A56-4407-A9D1-7AFC16946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3FE0C2-11C7-466D-B4BA-0330484CD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FB786-C6E3-B60E-0655-CAF37F46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546" y="1119728"/>
            <a:ext cx="6495847" cy="25899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dirty="0"/>
              <a:t>Veri </a:t>
            </a:r>
            <a:r>
              <a:rPr lang="en-US" sz="1900" dirty="0" err="1"/>
              <a:t>seti</a:t>
            </a:r>
            <a:r>
              <a:rPr lang="en-US" sz="1900" dirty="0"/>
              <a:t> </a:t>
            </a:r>
            <a:r>
              <a:rPr lang="en-US" sz="1900" dirty="0" err="1"/>
              <a:t>kopyalandı</a:t>
            </a:r>
            <a:r>
              <a:rPr lang="en-US" sz="1900" dirty="0"/>
              <a:t> (`</a:t>
            </a:r>
            <a:r>
              <a:rPr lang="en-US" sz="1900" dirty="0" err="1"/>
              <a:t>df.copy</a:t>
            </a:r>
            <a:r>
              <a:rPr lang="en-US" sz="1900" dirty="0"/>
              <a:t>()`)</a:t>
            </a:r>
          </a:p>
          <a:p>
            <a:pPr>
              <a:lnSpc>
                <a:spcPct val="90000"/>
              </a:lnSpc>
            </a:pPr>
            <a:r>
              <a:rPr lang="en-US" sz="1900" dirty="0" err="1"/>
              <a:t>Kategorik</a:t>
            </a:r>
            <a:r>
              <a:rPr lang="en-US" sz="1900" dirty="0"/>
              <a:t> </a:t>
            </a:r>
            <a:r>
              <a:rPr lang="en-US" sz="1900" dirty="0" err="1"/>
              <a:t>değişkenler</a:t>
            </a:r>
            <a:r>
              <a:rPr lang="en-US" sz="1900" dirty="0"/>
              <a:t> One-Hot Encoding </a:t>
            </a:r>
            <a:r>
              <a:rPr lang="en-US" sz="1900" dirty="0" err="1"/>
              <a:t>ile</a:t>
            </a:r>
            <a:r>
              <a:rPr lang="en-US" sz="1900" dirty="0"/>
              <a:t> </a:t>
            </a:r>
            <a:r>
              <a:rPr lang="en-US" sz="1900" dirty="0" err="1"/>
              <a:t>sayısallaştırıldı</a:t>
            </a:r>
            <a:r>
              <a:rPr lang="en-US" sz="1900" dirty="0"/>
              <a:t> (`hypertension`, `</a:t>
            </a:r>
            <a:r>
              <a:rPr lang="en-US" sz="1900" dirty="0" err="1"/>
              <a:t>heart_disease</a:t>
            </a:r>
            <a:r>
              <a:rPr lang="en-US" sz="1900" dirty="0"/>
              <a:t>`, `gender`, vb.)</a:t>
            </a:r>
          </a:p>
          <a:p>
            <a:pPr>
              <a:lnSpc>
                <a:spcPct val="90000"/>
              </a:lnSpc>
            </a:pPr>
            <a:r>
              <a:rPr lang="en-US" sz="1900" dirty="0" err="1"/>
              <a:t>Sütun</a:t>
            </a:r>
            <a:r>
              <a:rPr lang="en-US" sz="1900" dirty="0"/>
              <a:t> </a:t>
            </a:r>
            <a:r>
              <a:rPr lang="en-US" sz="1900" dirty="0" err="1"/>
              <a:t>adları</a:t>
            </a:r>
            <a:r>
              <a:rPr lang="en-US" sz="1900" dirty="0"/>
              <a:t> </a:t>
            </a:r>
            <a:r>
              <a:rPr lang="en-US" sz="1900" dirty="0" err="1"/>
              <a:t>daha</a:t>
            </a:r>
            <a:r>
              <a:rPr lang="en-US" sz="1900" dirty="0"/>
              <a:t> </a:t>
            </a:r>
            <a:r>
              <a:rPr lang="en-US" sz="1900" dirty="0" err="1"/>
              <a:t>anlaşılır</a:t>
            </a:r>
            <a:r>
              <a:rPr lang="en-US" sz="1900" dirty="0"/>
              <a:t> </a:t>
            </a:r>
            <a:r>
              <a:rPr lang="en-US" sz="1900" dirty="0" err="1"/>
              <a:t>olacak</a:t>
            </a:r>
            <a:r>
              <a:rPr lang="en-US" sz="1900" dirty="0"/>
              <a:t> </a:t>
            </a:r>
            <a:r>
              <a:rPr lang="en-US" sz="1900" dirty="0" err="1"/>
              <a:t>şekilde</a:t>
            </a:r>
            <a:r>
              <a:rPr lang="en-US" sz="1900" dirty="0"/>
              <a:t> </a:t>
            </a:r>
            <a:r>
              <a:rPr lang="en-US" sz="1900" dirty="0" err="1"/>
              <a:t>yeniden</a:t>
            </a:r>
            <a:r>
              <a:rPr lang="en-US" sz="1900" dirty="0"/>
              <a:t> </a:t>
            </a:r>
            <a:r>
              <a:rPr lang="en-US" sz="1900" dirty="0" err="1"/>
              <a:t>adlandırıldı</a:t>
            </a:r>
            <a:r>
              <a:rPr lang="en-US" sz="1900" dirty="0"/>
              <a:t> (</a:t>
            </a:r>
            <a:r>
              <a:rPr lang="en-US" sz="1900" dirty="0" err="1"/>
              <a:t>örn</a:t>
            </a:r>
            <a:r>
              <a:rPr lang="en-US" sz="1900" dirty="0"/>
              <a:t>. `hypertension_1` → `</a:t>
            </a:r>
            <a:r>
              <a:rPr lang="en-US" sz="1900" dirty="0" err="1"/>
              <a:t>yes_hypertension</a:t>
            </a:r>
            <a:r>
              <a:rPr lang="en-US" sz="1900" dirty="0"/>
              <a:t>`)</a:t>
            </a:r>
          </a:p>
          <a:p>
            <a:pPr>
              <a:lnSpc>
                <a:spcPct val="90000"/>
              </a:lnSpc>
            </a:pPr>
            <a:r>
              <a:rPr lang="en-US" sz="1900" dirty="0" err="1"/>
              <a:t>Sayısal</a:t>
            </a:r>
            <a:r>
              <a:rPr lang="en-US" sz="1900" dirty="0"/>
              <a:t> </a:t>
            </a:r>
            <a:r>
              <a:rPr lang="en-US" sz="1900" dirty="0" err="1"/>
              <a:t>sütunlar</a:t>
            </a:r>
            <a:r>
              <a:rPr lang="en-US" sz="1900" dirty="0"/>
              <a:t> `float` </a:t>
            </a:r>
            <a:r>
              <a:rPr lang="en-US" sz="1900" dirty="0" err="1"/>
              <a:t>veri</a:t>
            </a:r>
            <a:r>
              <a:rPr lang="en-US" sz="1900" dirty="0"/>
              <a:t> </a:t>
            </a:r>
            <a:r>
              <a:rPr lang="en-US" sz="1900" dirty="0" err="1"/>
              <a:t>tipine</a:t>
            </a:r>
            <a:r>
              <a:rPr lang="en-US" sz="1900" dirty="0"/>
              <a:t> </a:t>
            </a:r>
            <a:r>
              <a:rPr lang="en-US" sz="1900" dirty="0" err="1"/>
              <a:t>dönüştürüldü</a:t>
            </a:r>
            <a:endParaRPr lang="en-US" sz="1900" dirty="0"/>
          </a:p>
          <a:p>
            <a:pPr>
              <a:lnSpc>
                <a:spcPct val="90000"/>
              </a:lnSpc>
            </a:pPr>
            <a:endParaRPr lang="en-TR" sz="1900" dirty="0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85A18E-2695-BD4E-C84D-569FF1B27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052" y="3859527"/>
            <a:ext cx="8851576" cy="269973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78846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8" name="Picture 513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40" name="Picture 513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142" name="Oval 514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pic>
        <p:nvPicPr>
          <p:cNvPr id="5144" name="Picture 514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146" name="Picture 514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148" name="Rectangle 514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A9CF8-D1AE-4550-8F01-5622BDD6D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Felç</a:t>
            </a:r>
            <a:r>
              <a:rPr lang="en-US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ile</a:t>
            </a:r>
            <a:r>
              <a:rPr lang="en-US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Sayısal</a:t>
            </a:r>
            <a:r>
              <a:rPr lang="en-US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Özellikler</a:t>
            </a:r>
            <a:r>
              <a:rPr lang="en-US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Arasındaki</a:t>
            </a:r>
            <a:r>
              <a:rPr lang="en-US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Korelasyon</a:t>
            </a:r>
            <a:endParaRPr lang="en-US" b="1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52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54" name="Freeform: Shape 5153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56" name="Rectangle 5155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0F77F4C-EB58-AE48-FB4E-2E9D79954A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438" y="647698"/>
            <a:ext cx="6095493" cy="556213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816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1" name="Picture 615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153" name="Picture 615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155" name="Oval 615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pic>
        <p:nvPicPr>
          <p:cNvPr id="6157" name="Picture 615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159" name="Picture 615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161" name="Rectangle 616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sp>
        <p:nvSpPr>
          <p:cNvPr id="6163" name="Rectangle 6162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F7066-3E16-173F-AF70-F9C923E0B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9412" y="1854820"/>
            <a:ext cx="3466881" cy="427021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dirty="0" err="1">
                <a:solidFill>
                  <a:srgbClr val="EBEBEB"/>
                </a:solidFill>
              </a:rPr>
              <a:t>Felç</a:t>
            </a:r>
            <a:r>
              <a:rPr lang="en-US" b="1" dirty="0">
                <a:solidFill>
                  <a:srgbClr val="EBEBEB"/>
                </a:solidFill>
              </a:rPr>
              <a:t> </a:t>
            </a:r>
            <a:r>
              <a:rPr lang="en-US" b="1" dirty="0" err="1">
                <a:solidFill>
                  <a:srgbClr val="EBEBEB"/>
                </a:solidFill>
              </a:rPr>
              <a:t>ile</a:t>
            </a:r>
            <a:r>
              <a:rPr lang="en-US" b="1" dirty="0">
                <a:solidFill>
                  <a:srgbClr val="EBEBEB"/>
                </a:solidFill>
              </a:rPr>
              <a:t> </a:t>
            </a:r>
            <a:r>
              <a:rPr lang="en-US" b="1" dirty="0" err="1">
                <a:solidFill>
                  <a:srgbClr val="EBEBEB"/>
                </a:solidFill>
              </a:rPr>
              <a:t>Kategorik</a:t>
            </a:r>
            <a:r>
              <a:rPr lang="en-US" b="1" dirty="0">
                <a:solidFill>
                  <a:srgbClr val="EBEBEB"/>
                </a:solidFill>
              </a:rPr>
              <a:t> (One-Hot </a:t>
            </a:r>
            <a:r>
              <a:rPr lang="en-US" b="1" dirty="0" err="1">
                <a:solidFill>
                  <a:srgbClr val="EBEBEB"/>
                </a:solidFill>
              </a:rPr>
              <a:t>uygulandı</a:t>
            </a:r>
            <a:r>
              <a:rPr lang="en-US" b="1" dirty="0">
                <a:solidFill>
                  <a:srgbClr val="EBEBEB"/>
                </a:solidFill>
              </a:rPr>
              <a:t>) </a:t>
            </a:r>
            <a:r>
              <a:rPr lang="en-US" b="1" dirty="0" err="1">
                <a:solidFill>
                  <a:srgbClr val="EBEBEB"/>
                </a:solidFill>
              </a:rPr>
              <a:t>Özellikler</a:t>
            </a:r>
            <a:r>
              <a:rPr lang="en-US" b="1" dirty="0">
                <a:solidFill>
                  <a:srgbClr val="EBEBEB"/>
                </a:solidFill>
              </a:rPr>
              <a:t> </a:t>
            </a:r>
            <a:r>
              <a:rPr lang="en-US" b="1" dirty="0" err="1">
                <a:solidFill>
                  <a:srgbClr val="EBEBEB"/>
                </a:solidFill>
              </a:rPr>
              <a:t>Arasındaki</a:t>
            </a:r>
            <a:r>
              <a:rPr lang="en-US" b="1" dirty="0">
                <a:solidFill>
                  <a:srgbClr val="EBEBEB"/>
                </a:solidFill>
              </a:rPr>
              <a:t> </a:t>
            </a:r>
            <a:r>
              <a:rPr lang="en-US" b="1" dirty="0" err="1">
                <a:solidFill>
                  <a:srgbClr val="EBEBEB"/>
                </a:solidFill>
              </a:rPr>
              <a:t>Korelasyon</a:t>
            </a:r>
            <a:endParaRPr lang="en-US" b="1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65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67" name="Freeform: Shape 616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69" name="Rectangle 616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B5F6D3A-0A40-DB6F-EE0F-97A9AD8E4B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400" y="227397"/>
            <a:ext cx="6757999" cy="640320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325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BE367-E824-7482-C6F2-C2BC99C15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01" y="761637"/>
            <a:ext cx="9404723" cy="1400530"/>
          </a:xfrm>
        </p:spPr>
        <p:txBody>
          <a:bodyPr/>
          <a:lstStyle/>
          <a:p>
            <a:r>
              <a:rPr lang="en-US" b="1" dirty="0" err="1"/>
              <a:t>Felç</a:t>
            </a:r>
            <a:r>
              <a:rPr lang="en-US" b="1" dirty="0"/>
              <a:t> (Stroke) </a:t>
            </a:r>
            <a:r>
              <a:rPr lang="en-US" b="1" dirty="0" err="1"/>
              <a:t>ile</a:t>
            </a:r>
            <a:r>
              <a:rPr lang="en-US" b="1" dirty="0"/>
              <a:t> </a:t>
            </a:r>
            <a:r>
              <a:rPr lang="en-US" b="1" dirty="0" err="1"/>
              <a:t>anlamlı</a:t>
            </a:r>
            <a:r>
              <a:rPr lang="en-US" b="1" dirty="0"/>
              <a:t> </a:t>
            </a:r>
            <a:r>
              <a:rPr lang="en-US" b="1" dirty="0" err="1"/>
              <a:t>düzeyde</a:t>
            </a:r>
            <a:r>
              <a:rPr lang="en-US" b="1" dirty="0"/>
              <a:t> </a:t>
            </a:r>
            <a:r>
              <a:rPr lang="en-US" b="1" dirty="0" err="1"/>
              <a:t>korelasyona</a:t>
            </a:r>
            <a:r>
              <a:rPr lang="en-US" b="1" dirty="0"/>
              <a:t> </a:t>
            </a:r>
            <a:r>
              <a:rPr lang="en-US" b="1" dirty="0" err="1"/>
              <a:t>sahip</a:t>
            </a:r>
            <a:r>
              <a:rPr lang="en-US" b="1" dirty="0"/>
              <a:t> </a:t>
            </a:r>
            <a:r>
              <a:rPr lang="en-US" b="1" dirty="0" err="1"/>
              <a:t>değişkenler</a:t>
            </a:r>
            <a:br>
              <a:rPr lang="en-US" b="1" dirty="0"/>
            </a:br>
            <a:br>
              <a:rPr lang="en-US" b="1" dirty="0"/>
            </a:br>
            <a:endParaRPr lang="en-T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3FC47-5899-73E2-FBD5-E55FF0E3F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386550"/>
            <a:ext cx="8946541" cy="4195481"/>
          </a:xfrm>
        </p:spPr>
        <p:txBody>
          <a:bodyPr>
            <a:normAutofit/>
          </a:bodyPr>
          <a:lstStyle/>
          <a:p>
            <a:r>
              <a:rPr lang="en-US" sz="2500" b="1" dirty="0"/>
              <a:t>(&gt; 0.10) </a:t>
            </a:r>
            <a:r>
              <a:rPr lang="en-US" sz="2500" b="1" dirty="0" err="1"/>
              <a:t>olan</a:t>
            </a:r>
            <a:r>
              <a:rPr lang="en-US" sz="2500" b="1" dirty="0"/>
              <a:t> </a:t>
            </a:r>
            <a:r>
              <a:rPr lang="en-US" sz="2500" b="1" dirty="0" err="1"/>
              <a:t>değişkenleri</a:t>
            </a:r>
            <a:r>
              <a:rPr lang="en-US" sz="2500" b="1" dirty="0"/>
              <a:t> </a:t>
            </a:r>
            <a:r>
              <a:rPr lang="en-US" sz="2500" b="1" dirty="0" err="1"/>
              <a:t>belirtelim</a:t>
            </a:r>
            <a:r>
              <a:rPr lang="en-US" sz="2500" b="1" dirty="0"/>
              <a:t>:</a:t>
            </a:r>
          </a:p>
          <a:p>
            <a:r>
              <a:rPr lang="en-US" sz="2500" b="1" dirty="0" err="1"/>
              <a:t>Yaş</a:t>
            </a:r>
            <a:endParaRPr lang="en-US" sz="2500" dirty="0"/>
          </a:p>
          <a:p>
            <a:r>
              <a:rPr lang="en-US" sz="2500" b="1" dirty="0" err="1"/>
              <a:t>Ortalama</a:t>
            </a:r>
            <a:r>
              <a:rPr lang="en-US" sz="2500" b="1" dirty="0"/>
              <a:t> </a:t>
            </a:r>
            <a:r>
              <a:rPr lang="en-US" sz="2500" b="1" dirty="0" err="1"/>
              <a:t>glikoz</a:t>
            </a:r>
            <a:r>
              <a:rPr lang="en-US" sz="2500" b="1" dirty="0"/>
              <a:t> </a:t>
            </a:r>
            <a:r>
              <a:rPr lang="en-US" sz="2500" b="1" dirty="0" err="1"/>
              <a:t>seviyesi</a:t>
            </a:r>
            <a:endParaRPr lang="en-US" sz="2500" dirty="0"/>
          </a:p>
          <a:p>
            <a:r>
              <a:rPr lang="en-US" sz="2500" b="1" dirty="0" err="1"/>
              <a:t>Hipertansiyon</a:t>
            </a:r>
            <a:endParaRPr lang="en-US" sz="2500" dirty="0"/>
          </a:p>
          <a:p>
            <a:r>
              <a:rPr lang="en-US" sz="2500" b="1" dirty="0"/>
              <a:t>Kalp </a:t>
            </a:r>
            <a:r>
              <a:rPr lang="en-US" sz="2500" b="1" dirty="0" err="1"/>
              <a:t>hastalığı</a:t>
            </a:r>
            <a:r>
              <a:rPr lang="en-US" sz="2500" b="1" dirty="0"/>
              <a:t> </a:t>
            </a:r>
            <a:r>
              <a:rPr lang="en-US" sz="2500" b="1" dirty="0" err="1"/>
              <a:t>öyküsü</a:t>
            </a:r>
            <a:endParaRPr lang="en-US" sz="2500" dirty="0"/>
          </a:p>
          <a:p>
            <a:r>
              <a:rPr lang="en-US" sz="2500" b="1" dirty="0" err="1"/>
              <a:t>Medeni</a:t>
            </a:r>
            <a:r>
              <a:rPr lang="en-US" sz="2500" b="1" dirty="0"/>
              <a:t> durum (</a:t>
            </a:r>
            <a:r>
              <a:rPr lang="en-US" sz="2500" b="1" dirty="0" err="1"/>
              <a:t>evli</a:t>
            </a:r>
            <a:r>
              <a:rPr lang="en-US" sz="2500" b="1" dirty="0"/>
              <a:t> </a:t>
            </a:r>
            <a:r>
              <a:rPr lang="en-US" sz="2500" b="1" dirty="0" err="1"/>
              <a:t>olma</a:t>
            </a:r>
            <a:r>
              <a:rPr lang="en-US" sz="2500" b="1" dirty="0"/>
              <a:t> </a:t>
            </a:r>
            <a:r>
              <a:rPr lang="en-US" sz="2500" b="1" dirty="0" err="1"/>
              <a:t>durumu</a:t>
            </a:r>
            <a:r>
              <a:rPr lang="en-US" sz="2500" b="1" dirty="0"/>
              <a:t>)</a:t>
            </a:r>
            <a:br>
              <a:rPr lang="en-US" sz="2500" b="1" dirty="0"/>
            </a:br>
            <a:endParaRPr lang="en-TR" sz="2500" dirty="0"/>
          </a:p>
        </p:txBody>
      </p:sp>
    </p:spTree>
    <p:extLst>
      <p:ext uri="{BB962C8B-B14F-4D97-AF65-F5344CB8AC3E}">
        <p14:creationId xmlns:p14="http://schemas.microsoft.com/office/powerpoint/2010/main" val="1507822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D79CF7-5355-7A33-65EA-90B2FADF8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515146" cy="1444752"/>
          </a:xfrm>
        </p:spPr>
        <p:txBody>
          <a:bodyPr anchor="b">
            <a:normAutofit/>
          </a:bodyPr>
          <a:lstStyle/>
          <a:p>
            <a:r>
              <a:rPr lang="en-TR" b="1" dirty="0">
                <a:solidFill>
                  <a:srgbClr val="EBEBEB"/>
                </a:solidFill>
              </a:rPr>
              <a:t>İnceleyelim</a:t>
            </a:r>
            <a:r>
              <a:rPr lang="en-TR" sz="3200" b="1" dirty="0">
                <a:solidFill>
                  <a:srgbClr val="EBEBEB"/>
                </a:solidFill>
              </a:rPr>
              <a:t>.</a:t>
            </a:r>
          </a:p>
        </p:txBody>
      </p:sp>
      <p:sp>
        <p:nvSpPr>
          <p:cNvPr id="7177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79" name="Freeform: Shape 7178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TR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54CAD-741C-AF46-3597-00D28AE5A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Bir </a:t>
            </a:r>
            <a:r>
              <a:rPr lang="en-US" dirty="0" err="1">
                <a:solidFill>
                  <a:schemeClr val="bg1"/>
                </a:solidFill>
              </a:rPr>
              <a:t>kişi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yaşlandıkça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felç</a:t>
            </a:r>
            <a:r>
              <a:rPr lang="en-US" dirty="0">
                <a:solidFill>
                  <a:schemeClr val="bg1"/>
                </a:solidFill>
              </a:rPr>
              <a:t> (stroke) </a:t>
            </a:r>
            <a:r>
              <a:rPr lang="en-US" dirty="0" err="1">
                <a:solidFill>
                  <a:schemeClr val="bg1"/>
                </a:solidFill>
              </a:rPr>
              <a:t>geçirme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olasılığı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artmaktadır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</a:rPr>
              <a:t>Kan </a:t>
            </a:r>
            <a:r>
              <a:rPr lang="en-US" dirty="0" err="1">
                <a:solidFill>
                  <a:schemeClr val="bg1"/>
                </a:solidFill>
              </a:rPr>
              <a:t>glikoz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seviyesi</a:t>
            </a:r>
            <a:r>
              <a:rPr lang="en-US" dirty="0">
                <a:solidFill>
                  <a:schemeClr val="bg1"/>
                </a:solidFill>
              </a:rPr>
              <a:t> her </a:t>
            </a:r>
            <a:r>
              <a:rPr lang="en-US" dirty="0" err="1">
                <a:solidFill>
                  <a:schemeClr val="bg1"/>
                </a:solidFill>
              </a:rPr>
              <a:t>iki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uçta</a:t>
            </a:r>
            <a:r>
              <a:rPr lang="en-US" dirty="0">
                <a:solidFill>
                  <a:schemeClr val="bg1"/>
                </a:solidFill>
              </a:rPr>
              <a:t> da </a:t>
            </a:r>
            <a:r>
              <a:rPr lang="en-US" dirty="0" err="1">
                <a:solidFill>
                  <a:schemeClr val="bg1"/>
                </a:solidFill>
              </a:rPr>
              <a:t>risklidir</a:t>
            </a:r>
            <a:r>
              <a:rPr lang="en-US" dirty="0">
                <a:solidFill>
                  <a:schemeClr val="bg1"/>
                </a:solidFill>
              </a:rPr>
              <a:t>; </a:t>
            </a:r>
            <a:r>
              <a:rPr lang="en-US" dirty="0" err="1">
                <a:solidFill>
                  <a:schemeClr val="bg1"/>
                </a:solidFill>
              </a:rPr>
              <a:t>yaklaşık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olarak</a:t>
            </a:r>
            <a:r>
              <a:rPr lang="en-US" dirty="0">
                <a:solidFill>
                  <a:schemeClr val="bg1"/>
                </a:solidFill>
              </a:rPr>
              <a:t> 120–180 </a:t>
            </a:r>
            <a:r>
              <a:rPr lang="en-US" dirty="0" err="1">
                <a:solidFill>
                  <a:schemeClr val="bg1"/>
                </a:solidFill>
              </a:rPr>
              <a:t>aralığı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daha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güvenli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bölge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olarak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değerlendirilebilir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endParaRPr lang="en-TR" dirty="0">
              <a:solidFill>
                <a:schemeClr val="bg1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A60789C-3372-8320-A349-C68C756AF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9891" y="2215436"/>
            <a:ext cx="7333528" cy="298841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78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203" name="Freeform: Shape 820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TR"/>
          </a:p>
        </p:txBody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EBE28-4ACE-2228-FD04-894A7781C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Hipertansiyon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sahip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bireylerde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felç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riski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yaklaşık</a:t>
            </a:r>
            <a:r>
              <a:rPr lang="en-US" dirty="0">
                <a:solidFill>
                  <a:schemeClr val="bg1"/>
                </a:solidFill>
              </a:rPr>
              <a:t> %10 </a:t>
            </a:r>
            <a:r>
              <a:rPr lang="en-US" dirty="0" err="1">
                <a:solidFill>
                  <a:schemeClr val="bg1"/>
                </a:solidFill>
              </a:rPr>
              <a:t>daha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yüksektir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endParaRPr lang="en-TR" sz="1400" dirty="0">
              <a:solidFill>
                <a:schemeClr val="bg1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A705D54-4F24-D82B-04DC-526CCDBAD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0783" y="2142316"/>
            <a:ext cx="6823516" cy="334352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709B43B-C16E-6D39-A402-C9AA55252F5F}"/>
              </a:ext>
            </a:extLst>
          </p:cNvPr>
          <p:cNvSpPr txBox="1">
            <a:spLocks/>
          </p:cNvSpPr>
          <p:nvPr/>
        </p:nvSpPr>
        <p:spPr>
          <a:xfrm>
            <a:off x="643855" y="1447799"/>
            <a:ext cx="3515146" cy="14447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TR" b="1">
                <a:solidFill>
                  <a:srgbClr val="EBEBEB"/>
                </a:solidFill>
              </a:rPr>
              <a:t>İnceleyelim</a:t>
            </a:r>
            <a:r>
              <a:rPr lang="en-TR" sz="3200" b="1">
                <a:solidFill>
                  <a:srgbClr val="EBEBEB"/>
                </a:solidFill>
              </a:rPr>
              <a:t>.</a:t>
            </a:r>
            <a:endParaRPr lang="en-TR" sz="3200" b="1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375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5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27" name="Freeform: Shape 9226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TR"/>
          </a:p>
        </p:txBody>
      </p:sp>
      <p:sp>
        <p:nvSpPr>
          <p:cNvPr id="9229" name="Rectangle 9228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05A2B-018F-71CB-0F00-F04C71D79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Kalp </a:t>
            </a:r>
            <a:r>
              <a:rPr lang="en-US" dirty="0" err="1">
                <a:solidFill>
                  <a:schemeClr val="bg1"/>
                </a:solidFill>
              </a:rPr>
              <a:t>hastalığına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sahip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bireylerde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felç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riski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yaklaşık</a:t>
            </a:r>
            <a:r>
              <a:rPr lang="en-US" dirty="0">
                <a:solidFill>
                  <a:schemeClr val="bg1"/>
                </a:solidFill>
              </a:rPr>
              <a:t> %13 </a:t>
            </a:r>
            <a:r>
              <a:rPr lang="en-US" dirty="0" err="1">
                <a:solidFill>
                  <a:schemeClr val="bg1"/>
                </a:solidFill>
              </a:rPr>
              <a:t>daha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yüksektir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E30F7AE-7A06-06A9-16F1-DB44790BE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0777" y="2142315"/>
            <a:ext cx="6913522" cy="338762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08F16DB-6D50-0732-9661-8CA7E3876A4D}"/>
              </a:ext>
            </a:extLst>
          </p:cNvPr>
          <p:cNvSpPr txBox="1">
            <a:spLocks/>
          </p:cNvSpPr>
          <p:nvPr/>
        </p:nvSpPr>
        <p:spPr>
          <a:xfrm>
            <a:off x="643855" y="1447799"/>
            <a:ext cx="3515146" cy="14447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TR" b="1">
                <a:solidFill>
                  <a:srgbClr val="EBEBEB"/>
                </a:solidFill>
              </a:rPr>
              <a:t>İnceleyelim</a:t>
            </a:r>
            <a:r>
              <a:rPr lang="en-TR" sz="3200" b="1">
                <a:solidFill>
                  <a:srgbClr val="EBEBEB"/>
                </a:solidFill>
              </a:rPr>
              <a:t>.</a:t>
            </a:r>
            <a:endParaRPr lang="en-TR" sz="3200" b="1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132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246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9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51" name="Freeform: Shape 10250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TR"/>
          </a:p>
        </p:txBody>
      </p:sp>
      <p:sp>
        <p:nvSpPr>
          <p:cNvPr id="10253" name="Rectangle 10252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8DFF7-D819-9A72-B50F-418FCD76A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Evli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bireylerde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felç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görülme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oranı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evli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olmayan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bireylere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kıyasla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yaklaşık</a:t>
            </a:r>
            <a:r>
              <a:rPr lang="en-US" dirty="0">
                <a:solidFill>
                  <a:schemeClr val="bg1"/>
                </a:solidFill>
              </a:rPr>
              <a:t> %5 </a:t>
            </a:r>
            <a:r>
              <a:rPr lang="en-US" dirty="0" err="1">
                <a:solidFill>
                  <a:schemeClr val="bg1"/>
                </a:solidFill>
              </a:rPr>
              <a:t>daha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yüksektir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endParaRPr lang="en-TR" sz="1400" dirty="0">
              <a:solidFill>
                <a:schemeClr val="bg1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F61CCAF-25DF-6F2B-37C0-69BA6F2C3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9639" y="2142316"/>
            <a:ext cx="6824659" cy="334408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5C5E00E-8BD4-CFA3-4941-A22F5C803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515146" cy="1444752"/>
          </a:xfrm>
        </p:spPr>
        <p:txBody>
          <a:bodyPr anchor="b">
            <a:normAutofit/>
          </a:bodyPr>
          <a:lstStyle/>
          <a:p>
            <a:r>
              <a:rPr lang="en-TR" b="1" dirty="0">
                <a:solidFill>
                  <a:srgbClr val="EBEBEB"/>
                </a:solidFill>
              </a:rPr>
              <a:t>İnceleyelim</a:t>
            </a:r>
            <a:r>
              <a:rPr lang="en-TR" sz="3200" b="1" dirty="0">
                <a:solidFill>
                  <a:srgbClr val="EBEBEB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1888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399D3-8B82-0D1A-5038-83F04996B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b="1" dirty="0"/>
              <a:t>Çalışmanın Amacı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4F959-F178-4ABD-45DD-7B2714FE9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610893" cy="4352363"/>
          </a:xfrm>
        </p:spPr>
        <p:txBody>
          <a:bodyPr>
            <a:normAutofit/>
          </a:bodyPr>
          <a:lstStyle/>
          <a:p>
            <a:r>
              <a:rPr lang="en-US" dirty="0"/>
              <a:t>Bu </a:t>
            </a:r>
            <a:r>
              <a:rPr lang="en-US" dirty="0" err="1"/>
              <a:t>çalışmanın</a:t>
            </a:r>
            <a:r>
              <a:rPr lang="en-US" dirty="0"/>
              <a:t> </a:t>
            </a:r>
            <a:r>
              <a:rPr lang="en-US" dirty="0" err="1"/>
              <a:t>amacı</a:t>
            </a:r>
            <a:r>
              <a:rPr lang="en-US" dirty="0"/>
              <a:t>, </a:t>
            </a:r>
            <a:r>
              <a:rPr lang="en-US" dirty="0" err="1"/>
              <a:t>felç</a:t>
            </a:r>
            <a:r>
              <a:rPr lang="en-US" dirty="0"/>
              <a:t> (stroke) </a:t>
            </a:r>
            <a:r>
              <a:rPr lang="en-US" dirty="0" err="1"/>
              <a:t>geçirme</a:t>
            </a:r>
            <a:r>
              <a:rPr lang="en-US" dirty="0"/>
              <a:t> </a:t>
            </a:r>
            <a:r>
              <a:rPr lang="en-US" dirty="0" err="1"/>
              <a:t>riski</a:t>
            </a:r>
            <a:r>
              <a:rPr lang="en-US" dirty="0"/>
              <a:t> </a:t>
            </a:r>
            <a:r>
              <a:rPr lang="en-US" dirty="0" err="1"/>
              <a:t>taşıyan</a:t>
            </a:r>
            <a:r>
              <a:rPr lang="en-US" dirty="0"/>
              <a:t> </a:t>
            </a:r>
            <a:r>
              <a:rPr lang="en-US" dirty="0" err="1"/>
              <a:t>bireyleri</a:t>
            </a:r>
            <a:r>
              <a:rPr lang="en-US" dirty="0"/>
              <a:t> </a:t>
            </a:r>
            <a:r>
              <a:rPr lang="en-US" dirty="0" err="1"/>
              <a:t>sınıflandırma</a:t>
            </a:r>
            <a:r>
              <a:rPr lang="en-US" dirty="0"/>
              <a:t> </a:t>
            </a:r>
            <a:r>
              <a:rPr lang="en-US" dirty="0" err="1"/>
              <a:t>yöntemleriyle</a:t>
            </a:r>
            <a:r>
              <a:rPr lang="en-US" dirty="0"/>
              <a:t> </a:t>
            </a:r>
            <a:r>
              <a:rPr lang="en-US" dirty="0" err="1"/>
              <a:t>tespit</a:t>
            </a:r>
            <a:r>
              <a:rPr lang="en-US" dirty="0"/>
              <a:t> </a:t>
            </a:r>
            <a:r>
              <a:rPr lang="en-US" dirty="0" err="1"/>
              <a:t>etmektir</a:t>
            </a:r>
            <a:r>
              <a:rPr lang="en-US" dirty="0"/>
              <a:t>. Acil </a:t>
            </a:r>
            <a:r>
              <a:rPr lang="en-US" dirty="0" err="1"/>
              <a:t>servis</a:t>
            </a:r>
            <a:r>
              <a:rPr lang="en-US" dirty="0"/>
              <a:t> </a:t>
            </a:r>
            <a:r>
              <a:rPr lang="en-US" dirty="0" err="1"/>
              <a:t>senaryolarında</a:t>
            </a:r>
            <a:r>
              <a:rPr lang="en-US" dirty="0"/>
              <a:t> </a:t>
            </a:r>
            <a:r>
              <a:rPr lang="en-US" dirty="0" err="1"/>
              <a:t>erken</a:t>
            </a:r>
            <a:r>
              <a:rPr lang="en-US" dirty="0"/>
              <a:t> </a:t>
            </a:r>
            <a:r>
              <a:rPr lang="en-US" dirty="0" err="1"/>
              <a:t>tanı</a:t>
            </a:r>
            <a:r>
              <a:rPr lang="en-US" dirty="0"/>
              <a:t> </a:t>
            </a:r>
            <a:r>
              <a:rPr lang="en-US" dirty="0" err="1"/>
              <a:t>hayati</a:t>
            </a:r>
            <a:r>
              <a:rPr lang="en-US" dirty="0"/>
              <a:t> </a:t>
            </a:r>
            <a:r>
              <a:rPr lang="en-US" dirty="0" err="1"/>
              <a:t>önem</a:t>
            </a:r>
            <a:r>
              <a:rPr lang="en-US" dirty="0"/>
              <a:t> </a:t>
            </a:r>
            <a:r>
              <a:rPr lang="en-US" dirty="0" err="1"/>
              <a:t>taşıdığı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, </a:t>
            </a:r>
            <a:r>
              <a:rPr lang="en-US" dirty="0" err="1"/>
              <a:t>modelin</a:t>
            </a:r>
            <a:r>
              <a:rPr lang="en-US" dirty="0"/>
              <a:t> 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önceliği</a:t>
            </a:r>
            <a:r>
              <a:rPr lang="en-US" dirty="0"/>
              <a:t> </a:t>
            </a:r>
            <a:r>
              <a:rPr lang="en-US" dirty="0" err="1"/>
              <a:t>gerçek</a:t>
            </a:r>
            <a:r>
              <a:rPr lang="en-US" dirty="0"/>
              <a:t> </a:t>
            </a:r>
            <a:r>
              <a:rPr lang="en-US" dirty="0" err="1"/>
              <a:t>felç</a:t>
            </a:r>
            <a:r>
              <a:rPr lang="en-US" dirty="0"/>
              <a:t> </a:t>
            </a:r>
            <a:r>
              <a:rPr lang="en-US" dirty="0" err="1"/>
              <a:t>vakalarını</a:t>
            </a:r>
            <a:r>
              <a:rPr lang="en-US" dirty="0"/>
              <a:t> </a:t>
            </a:r>
            <a:r>
              <a:rPr lang="en-US" dirty="0" err="1"/>
              <a:t>mümkün</a:t>
            </a:r>
            <a:r>
              <a:rPr lang="en-US" dirty="0"/>
              <a:t> </a:t>
            </a:r>
            <a:r>
              <a:rPr lang="en-US" dirty="0" err="1"/>
              <a:t>olduğunca</a:t>
            </a:r>
            <a:r>
              <a:rPr lang="en-US" dirty="0"/>
              <a:t> </a:t>
            </a:r>
            <a:r>
              <a:rPr lang="en-US" dirty="0" err="1"/>
              <a:t>yüksek</a:t>
            </a:r>
            <a:r>
              <a:rPr lang="en-US" dirty="0"/>
              <a:t> </a:t>
            </a:r>
            <a:r>
              <a:rPr lang="en-US" dirty="0" err="1"/>
              <a:t>oranda</a:t>
            </a:r>
            <a:r>
              <a:rPr lang="en-US" dirty="0"/>
              <a:t> </a:t>
            </a:r>
            <a:r>
              <a:rPr lang="en-US" dirty="0" err="1"/>
              <a:t>yakalayabilmektir</a:t>
            </a:r>
            <a:r>
              <a:rPr lang="en-US" dirty="0"/>
              <a:t>.</a:t>
            </a:r>
          </a:p>
          <a:p>
            <a:r>
              <a:rPr lang="en-US" dirty="0" err="1"/>
              <a:t>Vakaların</a:t>
            </a:r>
            <a:r>
              <a:rPr lang="en-US" dirty="0"/>
              <a:t> </a:t>
            </a:r>
            <a:r>
              <a:rPr lang="en-US" dirty="0" err="1"/>
              <a:t>yalnızca</a:t>
            </a:r>
            <a:r>
              <a:rPr lang="en-US" dirty="0"/>
              <a:t> </a:t>
            </a:r>
            <a:r>
              <a:rPr lang="en-US" dirty="0" err="1"/>
              <a:t>yaklaşık</a:t>
            </a:r>
            <a:r>
              <a:rPr lang="en-US" dirty="0"/>
              <a:t> %5’i </a:t>
            </a:r>
            <a:r>
              <a:rPr lang="en-US" dirty="0" err="1"/>
              <a:t>gerçek</a:t>
            </a:r>
            <a:r>
              <a:rPr lang="en-US" dirty="0"/>
              <a:t> </a:t>
            </a:r>
            <a:r>
              <a:rPr lang="en-US" dirty="0" err="1"/>
              <a:t>felç</a:t>
            </a:r>
            <a:r>
              <a:rPr lang="en-US" dirty="0"/>
              <a:t> </a:t>
            </a:r>
            <a:r>
              <a:rPr lang="en-US" dirty="0" err="1"/>
              <a:t>vakasıdır</a:t>
            </a:r>
            <a:r>
              <a:rPr lang="en-US" dirty="0"/>
              <a:t>. Bu durum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setini</a:t>
            </a:r>
            <a:r>
              <a:rPr lang="en-US" dirty="0"/>
              <a:t> </a:t>
            </a:r>
            <a:r>
              <a:rPr lang="en-US" dirty="0" err="1"/>
              <a:t>ciddi</a:t>
            </a:r>
            <a:r>
              <a:rPr lang="en-US" dirty="0"/>
              <a:t> </a:t>
            </a:r>
            <a:r>
              <a:rPr lang="en-US" dirty="0" err="1"/>
              <a:t>biçimde</a:t>
            </a:r>
            <a:r>
              <a:rPr lang="en-US" dirty="0"/>
              <a:t> </a:t>
            </a:r>
            <a:r>
              <a:rPr lang="en-US" dirty="0" err="1"/>
              <a:t>dengesiz</a:t>
            </a:r>
            <a:r>
              <a:rPr lang="en-US" dirty="0"/>
              <a:t> (imbalanced) </a:t>
            </a:r>
            <a:r>
              <a:rPr lang="en-US" dirty="0" err="1"/>
              <a:t>hâle</a:t>
            </a:r>
            <a:r>
              <a:rPr lang="en-US" dirty="0"/>
              <a:t> </a:t>
            </a:r>
            <a:r>
              <a:rPr lang="en-US" dirty="0" err="1"/>
              <a:t>getirmekte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nadir </a:t>
            </a:r>
            <a:r>
              <a:rPr lang="en-US" dirty="0" err="1"/>
              <a:t>görülen</a:t>
            </a:r>
            <a:r>
              <a:rPr lang="en-US" dirty="0"/>
              <a:t> </a:t>
            </a:r>
            <a:r>
              <a:rPr lang="en-US" dirty="0" err="1"/>
              <a:t>pozitif</a:t>
            </a:r>
            <a:r>
              <a:rPr lang="en-US" dirty="0"/>
              <a:t> </a:t>
            </a:r>
            <a:r>
              <a:rPr lang="en-US" dirty="0" err="1"/>
              <a:t>sınıfın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tespitini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kritik</a:t>
            </a:r>
            <a:r>
              <a:rPr lang="en-US" dirty="0"/>
              <a:t> </a:t>
            </a:r>
            <a:r>
              <a:rPr lang="en-US" dirty="0" err="1"/>
              <a:t>kılmaktadır</a:t>
            </a:r>
            <a:r>
              <a:rPr lang="en-US" dirty="0"/>
              <a:t>.</a:t>
            </a:r>
          </a:p>
          <a:p>
            <a:r>
              <a:rPr lang="en-US" dirty="0"/>
              <a:t>Bu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seti</a:t>
            </a:r>
            <a:r>
              <a:rPr lang="en-US" dirty="0"/>
              <a:t>,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önce</a:t>
            </a:r>
            <a:r>
              <a:rPr lang="en-US" dirty="0"/>
              <a:t> Viyana Teknik </a:t>
            </a:r>
            <a:r>
              <a:rPr lang="en-US" dirty="0" err="1"/>
              <a:t>Üniversitesi’ndeki</a:t>
            </a:r>
            <a:r>
              <a:rPr lang="en-US" dirty="0"/>
              <a:t> </a:t>
            </a:r>
            <a:r>
              <a:rPr lang="en-US" dirty="0" err="1"/>
              <a:t>stajım</a:t>
            </a:r>
            <a:r>
              <a:rPr lang="en-US" dirty="0"/>
              <a:t> </a:t>
            </a:r>
            <a:r>
              <a:rPr lang="en-US" dirty="0" err="1"/>
              <a:t>sırasında</a:t>
            </a:r>
            <a:r>
              <a:rPr lang="en-US" dirty="0"/>
              <a:t> </a:t>
            </a:r>
            <a:r>
              <a:rPr lang="en-US" dirty="0" err="1"/>
              <a:t>Barcelona’daki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hastaneye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 </a:t>
            </a:r>
            <a:r>
              <a:rPr lang="en-US" dirty="0" err="1"/>
              <a:t>gerçek</a:t>
            </a:r>
            <a:r>
              <a:rPr lang="en-US" dirty="0"/>
              <a:t> </a:t>
            </a:r>
            <a:r>
              <a:rPr lang="en-US" dirty="0" err="1"/>
              <a:t>klinik</a:t>
            </a:r>
            <a:r>
              <a:rPr lang="en-US" dirty="0"/>
              <a:t> </a:t>
            </a:r>
            <a:r>
              <a:rPr lang="en-US" dirty="0" err="1"/>
              <a:t>verilerle</a:t>
            </a:r>
            <a:r>
              <a:rPr lang="en-US" dirty="0"/>
              <a:t> </a:t>
            </a:r>
            <a:r>
              <a:rPr lang="en-US" dirty="0" err="1"/>
              <a:t>çalışma</a:t>
            </a:r>
            <a:r>
              <a:rPr lang="en-US" dirty="0"/>
              <a:t> </a:t>
            </a:r>
            <a:r>
              <a:rPr lang="en-US" dirty="0" err="1"/>
              <a:t>deneyimimle</a:t>
            </a:r>
            <a:r>
              <a:rPr lang="en-US" dirty="0"/>
              <a:t> </a:t>
            </a:r>
            <a:r>
              <a:rPr lang="en-US" dirty="0" err="1"/>
              <a:t>benzer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sağlık</a:t>
            </a:r>
            <a:r>
              <a:rPr lang="en-US" dirty="0"/>
              <a:t> </a:t>
            </a:r>
            <a:r>
              <a:rPr lang="en-US" dirty="0" err="1"/>
              <a:t>problemine</a:t>
            </a:r>
            <a:r>
              <a:rPr lang="en-US" dirty="0"/>
              <a:t> </a:t>
            </a:r>
            <a:r>
              <a:rPr lang="en-US" dirty="0" err="1"/>
              <a:t>sahip</a:t>
            </a:r>
            <a:r>
              <a:rPr lang="en-US" dirty="0"/>
              <a:t> </a:t>
            </a:r>
            <a:r>
              <a:rPr lang="en-US" dirty="0" err="1"/>
              <a:t>olduğu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tercih</a:t>
            </a:r>
            <a:r>
              <a:rPr lang="en-US" dirty="0"/>
              <a:t> </a:t>
            </a:r>
            <a:r>
              <a:rPr lang="en-US" dirty="0" err="1"/>
              <a:t>edilmiştir</a:t>
            </a:r>
            <a:r>
              <a:rPr lang="en-US" dirty="0"/>
              <a:t>. </a:t>
            </a:r>
            <a:r>
              <a:rPr lang="en-US" dirty="0" err="1"/>
              <a:t>Böylece</a:t>
            </a:r>
            <a:r>
              <a:rPr lang="en-US" dirty="0"/>
              <a:t>,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kaynağında</a:t>
            </a:r>
            <a:r>
              <a:rPr lang="en-US" dirty="0"/>
              <a:t> </a:t>
            </a:r>
            <a:r>
              <a:rPr lang="en-US" dirty="0" err="1"/>
              <a:t>benzer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tahmin</a:t>
            </a:r>
            <a:r>
              <a:rPr lang="en-US" dirty="0"/>
              <a:t> </a:t>
            </a:r>
            <a:r>
              <a:rPr lang="en-US" dirty="0" err="1"/>
              <a:t>problemini</a:t>
            </a:r>
            <a:r>
              <a:rPr lang="en-US" dirty="0"/>
              <a:t> </a:t>
            </a:r>
            <a:r>
              <a:rPr lang="en-US" dirty="0" err="1"/>
              <a:t>analiz</a:t>
            </a:r>
            <a:r>
              <a:rPr lang="en-US" dirty="0"/>
              <a:t> </a:t>
            </a:r>
            <a:r>
              <a:rPr lang="en-US" dirty="0" err="1"/>
              <a:t>ederek</a:t>
            </a:r>
            <a:r>
              <a:rPr lang="en-US" dirty="0"/>
              <a:t> </a:t>
            </a:r>
            <a:r>
              <a:rPr lang="en-US" dirty="0" err="1"/>
              <a:t>önceki</a:t>
            </a:r>
            <a:r>
              <a:rPr lang="en-US" dirty="0"/>
              <a:t> </a:t>
            </a:r>
            <a:r>
              <a:rPr lang="en-US" dirty="0" err="1"/>
              <a:t>klinik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tecrübemi</a:t>
            </a:r>
            <a:r>
              <a:rPr lang="en-US" dirty="0"/>
              <a:t> </a:t>
            </a:r>
            <a:r>
              <a:rPr lang="en-US" dirty="0" err="1"/>
              <a:t>pekiştirmek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aradaki</a:t>
            </a:r>
            <a:r>
              <a:rPr lang="en-US" dirty="0"/>
              <a:t> </a:t>
            </a:r>
            <a:r>
              <a:rPr lang="en-US" dirty="0" err="1"/>
              <a:t>farklılıkları</a:t>
            </a:r>
            <a:r>
              <a:rPr lang="en-US" dirty="0"/>
              <a:t> </a:t>
            </a:r>
            <a:r>
              <a:rPr lang="en-US" dirty="0" err="1"/>
              <a:t>keşfetmek</a:t>
            </a:r>
            <a:r>
              <a:rPr lang="en-US" dirty="0"/>
              <a:t> </a:t>
            </a:r>
            <a:r>
              <a:rPr lang="en-US" dirty="0" err="1"/>
              <a:t>amaçlanmıştır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1947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2930C-6E42-7575-BF7B-51D423F8E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BMI – </a:t>
            </a:r>
            <a:r>
              <a:rPr lang="en-US" b="1" dirty="0" err="1"/>
              <a:t>Burada</a:t>
            </a:r>
            <a:r>
              <a:rPr lang="en-US" b="1" dirty="0"/>
              <a:t> </a:t>
            </a:r>
            <a:r>
              <a:rPr lang="en-US" b="1" dirty="0" err="1"/>
              <a:t>bazı</a:t>
            </a:r>
            <a:r>
              <a:rPr lang="en-US" b="1" dirty="0"/>
              <a:t> </a:t>
            </a:r>
            <a:r>
              <a:rPr lang="en-US" b="1" dirty="0" err="1"/>
              <a:t>örüntüler</a:t>
            </a:r>
            <a:r>
              <a:rPr lang="en-US" b="1" dirty="0"/>
              <a:t> </a:t>
            </a:r>
            <a:r>
              <a:rPr lang="en-US" b="1" dirty="0" err="1"/>
              <a:t>yakalayabilir</a:t>
            </a:r>
            <a:r>
              <a:rPr lang="en-US" b="1" dirty="0"/>
              <a:t> </a:t>
            </a:r>
            <a:r>
              <a:rPr lang="en-US" b="1" dirty="0" err="1"/>
              <a:t>miyiz</a:t>
            </a:r>
            <a:r>
              <a:rPr lang="en-US" b="1" dirty="0"/>
              <a:t>?</a:t>
            </a:r>
            <a:br>
              <a:rPr lang="en-US" b="1" dirty="0"/>
            </a:br>
            <a:br>
              <a:rPr lang="en-US" dirty="0"/>
            </a:br>
            <a:br>
              <a:rPr lang="en-US" dirty="0"/>
            </a:br>
            <a:endParaRPr lang="en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C69B0-160A-5DE0-08C1-0C7DAB11C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201831" cy="4352364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Literatürde</a:t>
            </a:r>
            <a:r>
              <a:rPr lang="en-US" dirty="0"/>
              <a:t> </a:t>
            </a:r>
            <a:r>
              <a:rPr lang="en-US" dirty="0" err="1"/>
              <a:t>yüksek</a:t>
            </a:r>
            <a:r>
              <a:rPr lang="en-US" dirty="0"/>
              <a:t> BMI, </a:t>
            </a:r>
            <a:r>
              <a:rPr lang="en-US" dirty="0" err="1"/>
              <a:t>inme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önemli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risk </a:t>
            </a:r>
            <a:r>
              <a:rPr lang="en-US" dirty="0" err="1"/>
              <a:t>faktörü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raporlanmaktadır</a:t>
            </a:r>
            <a:r>
              <a:rPr lang="en-US" dirty="0"/>
              <a:t>.</a:t>
            </a:r>
          </a:p>
          <a:p>
            <a:r>
              <a:rPr lang="en-US" dirty="0" err="1"/>
              <a:t>Ancak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setinde</a:t>
            </a:r>
            <a:r>
              <a:rPr lang="en-US" dirty="0"/>
              <a:t> BMI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inme</a:t>
            </a:r>
            <a:r>
              <a:rPr lang="en-US" dirty="0"/>
              <a:t>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doğrudan</a:t>
            </a:r>
            <a:r>
              <a:rPr lang="en-US" dirty="0"/>
              <a:t> </a:t>
            </a:r>
            <a:r>
              <a:rPr lang="en-US" dirty="0" err="1"/>
              <a:t>korelasyon</a:t>
            </a:r>
            <a:r>
              <a:rPr lang="en-US" dirty="0"/>
              <a:t> </a:t>
            </a:r>
            <a:r>
              <a:rPr lang="en-US" dirty="0" err="1"/>
              <a:t>düşük</a:t>
            </a:r>
            <a:r>
              <a:rPr lang="en-US" dirty="0"/>
              <a:t> </a:t>
            </a:r>
            <a:r>
              <a:rPr lang="en-US" dirty="0" err="1"/>
              <a:t>görünmektedir</a:t>
            </a:r>
            <a:r>
              <a:rPr lang="en-US" dirty="0"/>
              <a:t>.</a:t>
            </a:r>
          </a:p>
          <a:p>
            <a:r>
              <a:rPr lang="en-US" dirty="0"/>
              <a:t>Bunun </a:t>
            </a:r>
            <a:r>
              <a:rPr lang="en-US" dirty="0" err="1"/>
              <a:t>olası</a:t>
            </a:r>
            <a:r>
              <a:rPr lang="en-US" dirty="0"/>
              <a:t> </a:t>
            </a:r>
            <a:r>
              <a:rPr lang="en-US" dirty="0" err="1"/>
              <a:t>nedenleri</a:t>
            </a:r>
            <a:r>
              <a:rPr lang="en-US" dirty="0"/>
              <a:t>: Veri </a:t>
            </a:r>
            <a:r>
              <a:rPr lang="en-US" dirty="0" err="1"/>
              <a:t>setinin</a:t>
            </a:r>
            <a:r>
              <a:rPr lang="en-US" dirty="0"/>
              <a:t> </a:t>
            </a:r>
            <a:r>
              <a:rPr lang="en-US" dirty="0" err="1"/>
              <a:t>yeterince</a:t>
            </a:r>
            <a:r>
              <a:rPr lang="en-US" dirty="0"/>
              <a:t> </a:t>
            </a:r>
            <a:r>
              <a:rPr lang="en-US" dirty="0" err="1"/>
              <a:t>temsili</a:t>
            </a:r>
            <a:r>
              <a:rPr lang="en-US" dirty="0"/>
              <a:t> </a:t>
            </a:r>
            <a:r>
              <a:rPr lang="en-US" dirty="0" err="1"/>
              <a:t>olmaması</a:t>
            </a:r>
            <a:r>
              <a:rPr lang="en-US" dirty="0"/>
              <a:t>, Yüksek BMI </a:t>
            </a:r>
            <a:r>
              <a:rPr lang="en-US" dirty="0" err="1"/>
              <a:t>değerlerinin</a:t>
            </a:r>
            <a:r>
              <a:rPr lang="en-US" dirty="0"/>
              <a:t> </a:t>
            </a:r>
            <a:r>
              <a:rPr lang="en-US" dirty="0" err="1"/>
              <a:t>aykırı</a:t>
            </a:r>
            <a:r>
              <a:rPr lang="en-US" dirty="0"/>
              <a:t> </a:t>
            </a:r>
            <a:r>
              <a:rPr lang="en-US" dirty="0" err="1"/>
              <a:t>değer</a:t>
            </a:r>
            <a:r>
              <a:rPr lang="en-US" dirty="0"/>
              <a:t> (outlier) </a:t>
            </a:r>
            <a:r>
              <a:rPr lang="en-US" dirty="0" err="1"/>
              <a:t>niteliğinde</a:t>
            </a:r>
            <a:r>
              <a:rPr lang="en-US" dirty="0"/>
              <a:t> </a:t>
            </a:r>
            <a:r>
              <a:rPr lang="en-US" dirty="0" err="1"/>
              <a:t>olması</a:t>
            </a:r>
            <a:r>
              <a:rPr lang="en-US" dirty="0"/>
              <a:t>, Veri </a:t>
            </a:r>
            <a:r>
              <a:rPr lang="en-US" dirty="0" err="1"/>
              <a:t>seti</a:t>
            </a:r>
            <a:r>
              <a:rPr lang="en-US" dirty="0"/>
              <a:t> </a:t>
            </a:r>
            <a:r>
              <a:rPr lang="en-US" dirty="0" err="1"/>
              <a:t>büyüklüğünün</a:t>
            </a:r>
            <a:r>
              <a:rPr lang="en-US" dirty="0"/>
              <a:t> </a:t>
            </a:r>
            <a:r>
              <a:rPr lang="en-US" dirty="0" err="1"/>
              <a:t>sınırlı</a:t>
            </a:r>
            <a:r>
              <a:rPr lang="en-US" dirty="0"/>
              <a:t> </a:t>
            </a:r>
            <a:r>
              <a:rPr lang="en-US" dirty="0" err="1"/>
              <a:t>olması</a:t>
            </a:r>
            <a:r>
              <a:rPr lang="en-US" dirty="0"/>
              <a:t>, </a:t>
            </a:r>
            <a:r>
              <a:rPr lang="en-US" dirty="0" err="1"/>
              <a:t>Aykırı</a:t>
            </a:r>
            <a:r>
              <a:rPr lang="en-US" dirty="0"/>
              <a:t> </a:t>
            </a:r>
            <a:r>
              <a:rPr lang="en-US" dirty="0" err="1"/>
              <a:t>değer</a:t>
            </a:r>
            <a:r>
              <a:rPr lang="en-US" dirty="0"/>
              <a:t> </a:t>
            </a:r>
            <a:r>
              <a:rPr lang="en-US" dirty="0" err="1"/>
              <a:t>olabilecek</a:t>
            </a:r>
            <a:r>
              <a:rPr lang="en-US" dirty="0"/>
              <a:t> </a:t>
            </a:r>
            <a:r>
              <a:rPr lang="en-US" dirty="0" err="1"/>
              <a:t>gözlemler</a:t>
            </a:r>
            <a:r>
              <a:rPr lang="en-US" dirty="0"/>
              <a:t>;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seti</a:t>
            </a:r>
            <a:r>
              <a:rPr lang="en-US" dirty="0"/>
              <a:t> </a:t>
            </a:r>
            <a:r>
              <a:rPr lang="en-US" dirty="0" err="1"/>
              <a:t>küçük</a:t>
            </a:r>
            <a:r>
              <a:rPr lang="en-US" dirty="0"/>
              <a:t> </a:t>
            </a:r>
            <a:r>
              <a:rPr lang="en-US" dirty="0" err="1"/>
              <a:t>olduğu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analiz</a:t>
            </a:r>
            <a:r>
              <a:rPr lang="en-US" dirty="0"/>
              <a:t> </a:t>
            </a:r>
            <a:r>
              <a:rPr lang="en-US" dirty="0" err="1"/>
              <a:t>dışı</a:t>
            </a:r>
            <a:r>
              <a:rPr lang="en-US" dirty="0"/>
              <a:t> </a:t>
            </a:r>
            <a:r>
              <a:rPr lang="en-US" dirty="0" err="1"/>
              <a:t>bırakılmamıştır</a:t>
            </a:r>
            <a:r>
              <a:rPr lang="en-US" dirty="0"/>
              <a:t>.</a:t>
            </a:r>
          </a:p>
          <a:p>
            <a:r>
              <a:rPr lang="en-US" dirty="0"/>
              <a:t>BMI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başına</a:t>
            </a:r>
            <a:r>
              <a:rPr lang="en-US" dirty="0"/>
              <a:t> </a:t>
            </a:r>
            <a:r>
              <a:rPr lang="en-US" dirty="0" err="1"/>
              <a:t>güçlü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belirleyici</a:t>
            </a:r>
            <a:r>
              <a:rPr lang="en-US" dirty="0"/>
              <a:t> </a:t>
            </a:r>
            <a:r>
              <a:rPr lang="en-US" dirty="0" err="1"/>
              <a:t>olmasa</a:t>
            </a:r>
            <a:r>
              <a:rPr lang="en-US" dirty="0"/>
              <a:t> da:</a:t>
            </a:r>
          </a:p>
          <a:p>
            <a:r>
              <a:rPr lang="en-US" dirty="0" err="1"/>
              <a:t>Hipertansiyon</a:t>
            </a:r>
            <a:endParaRPr lang="en-US" dirty="0"/>
          </a:p>
          <a:p>
            <a:r>
              <a:rPr lang="en-US" dirty="0"/>
              <a:t>Kalp </a:t>
            </a:r>
            <a:r>
              <a:rPr lang="en-US" dirty="0" err="1"/>
              <a:t>hastalığı</a:t>
            </a:r>
            <a:endParaRPr lang="en-US" dirty="0"/>
          </a:p>
          <a:p>
            <a:r>
              <a:rPr lang="en-US" dirty="0" err="1"/>
              <a:t>Yaş</a:t>
            </a:r>
            <a:endParaRPr lang="en-US" dirty="0"/>
          </a:p>
          <a:p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değişkenlerle</a:t>
            </a:r>
            <a:r>
              <a:rPr lang="en-US" dirty="0"/>
              <a:t> </a:t>
            </a:r>
            <a:r>
              <a:rPr lang="en-US" dirty="0" err="1"/>
              <a:t>birlikte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alındığında</a:t>
            </a:r>
            <a:r>
              <a:rPr lang="en-US" dirty="0"/>
              <a:t> </a:t>
            </a:r>
            <a:r>
              <a:rPr lang="en-US" dirty="0" err="1"/>
              <a:t>dolaylı</a:t>
            </a:r>
            <a:r>
              <a:rPr lang="en-US" dirty="0"/>
              <a:t> </a:t>
            </a:r>
            <a:r>
              <a:rPr lang="en-US" dirty="0" err="1"/>
              <a:t>etkiler</a:t>
            </a:r>
            <a:r>
              <a:rPr lang="en-US" dirty="0"/>
              <a:t> </a:t>
            </a:r>
            <a:r>
              <a:rPr lang="en-US" dirty="0" err="1"/>
              <a:t>gösterebilir</a:t>
            </a:r>
            <a:r>
              <a:rPr lang="en-US" dirty="0"/>
              <a:t>.</a:t>
            </a:r>
          </a:p>
          <a:p>
            <a:r>
              <a:rPr lang="en-US" dirty="0"/>
              <a:t>Bu </a:t>
            </a:r>
            <a:r>
              <a:rPr lang="en-US" dirty="0" err="1"/>
              <a:t>nedenle</a:t>
            </a:r>
            <a:r>
              <a:rPr lang="en-US" dirty="0"/>
              <a:t> BMI, </a:t>
            </a:r>
            <a:r>
              <a:rPr lang="en-US" dirty="0" err="1"/>
              <a:t>tamamen</a:t>
            </a:r>
            <a:r>
              <a:rPr lang="en-US" dirty="0"/>
              <a:t> </a:t>
            </a:r>
            <a:r>
              <a:rPr lang="en-US" dirty="0" err="1"/>
              <a:t>dışlanmak</a:t>
            </a:r>
            <a:r>
              <a:rPr lang="en-US" dirty="0"/>
              <a:t> </a:t>
            </a:r>
            <a:r>
              <a:rPr lang="en-US" dirty="0" err="1"/>
              <a:t>yerine</a:t>
            </a:r>
            <a:r>
              <a:rPr lang="en-US" dirty="0"/>
              <a:t>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değişkenlerle</a:t>
            </a:r>
            <a:r>
              <a:rPr lang="en-US" dirty="0"/>
              <a:t> </a:t>
            </a:r>
            <a:r>
              <a:rPr lang="en-US" dirty="0" err="1"/>
              <a:t>birlikte</a:t>
            </a:r>
            <a:r>
              <a:rPr lang="en-US" dirty="0"/>
              <a:t> </a:t>
            </a:r>
            <a:r>
              <a:rPr lang="en-US" dirty="0" err="1"/>
              <a:t>örüntü</a:t>
            </a:r>
            <a:r>
              <a:rPr lang="en-US" dirty="0"/>
              <a:t> </a:t>
            </a:r>
            <a:r>
              <a:rPr lang="en-US" dirty="0" err="1"/>
              <a:t>analizi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kullanılmıştır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9895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9" name="Rectangle 1230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C7CD81-93A4-97CD-894C-E71075F4C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TR" b="1" dirty="0">
                <a:solidFill>
                  <a:srgbClr val="EBEBEB"/>
                </a:solidFill>
              </a:rPr>
              <a:t>Stroke ve BMI İlişkisi</a:t>
            </a:r>
          </a:p>
        </p:txBody>
      </p:sp>
      <p:sp>
        <p:nvSpPr>
          <p:cNvPr id="123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13" name="Freeform: Shape 123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TR"/>
          </a:p>
        </p:txBody>
      </p:sp>
      <p:sp>
        <p:nvSpPr>
          <p:cNvPr id="12315" name="Rectangle 123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2CD50-959F-FB8D-2A6C-A182E1A29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İlk </a:t>
            </a:r>
            <a:r>
              <a:rPr lang="en-US" dirty="0" err="1">
                <a:solidFill>
                  <a:srgbClr val="FFFFFF"/>
                </a:solidFill>
              </a:rPr>
              <a:t>olarak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yaklaşık</a:t>
            </a:r>
            <a:r>
              <a:rPr lang="en-US" dirty="0">
                <a:solidFill>
                  <a:srgbClr val="FFFFFF"/>
                </a:solidFill>
              </a:rPr>
              <a:t> 30 </a:t>
            </a:r>
            <a:r>
              <a:rPr lang="en-US" dirty="0" err="1">
                <a:solidFill>
                  <a:srgbClr val="FFFFFF"/>
                </a:solidFill>
              </a:rPr>
              <a:t>civarındaki</a:t>
            </a:r>
            <a:r>
              <a:rPr lang="en-US" dirty="0">
                <a:solidFill>
                  <a:srgbClr val="FFFFFF"/>
                </a:solidFill>
              </a:rPr>
              <a:t> BMI </a:t>
            </a:r>
            <a:r>
              <a:rPr lang="en-US" dirty="0" err="1">
                <a:solidFill>
                  <a:srgbClr val="FFFFFF"/>
                </a:solidFill>
              </a:rPr>
              <a:t>değerlerinin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fazla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inme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vakasına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sahip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olduğunu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görebiliriz</a:t>
            </a:r>
            <a:r>
              <a:rPr lang="en-US" dirty="0">
                <a:solidFill>
                  <a:srgbClr val="FFFFFF"/>
                </a:solidFill>
              </a:rPr>
              <a:t>.</a:t>
            </a:r>
            <a:endParaRPr lang="en-TR" dirty="0">
              <a:solidFill>
                <a:srgbClr val="FFFFFF"/>
              </a:solidFill>
            </a:endParaRPr>
          </a:p>
        </p:txBody>
      </p:sp>
      <p:pic>
        <p:nvPicPr>
          <p:cNvPr id="12304" name="Picture 16" descr="A graph with blue and white lines&#10;&#10;AI-generated content may be incorrect.">
            <a:extLst>
              <a:ext uri="{FF2B5EF4-FFF2-40B4-BE49-F238E27FC236}">
                <a16:creationId xmlns:a16="http://schemas.microsoft.com/office/drawing/2014/main" id="{D72E78D7-C05A-4B78-FF20-EC291DDCD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4096" y="1447799"/>
            <a:ext cx="5715000" cy="457200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141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3" name="Picture 14342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345" name="Picture 14344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347" name="Oval 14346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pic>
        <p:nvPicPr>
          <p:cNvPr id="14349" name="Picture 14348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351" name="Picture 14350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353" name="Rectangle 14352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sp>
        <p:nvSpPr>
          <p:cNvPr id="14355" name="Rectangle 14354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38" name="Picture 2" descr="A graph of blood glucose level&#10;&#10;AI-generated content may be incorrect.">
            <a:extLst>
              <a:ext uri="{FF2B5EF4-FFF2-40B4-BE49-F238E27FC236}">
                <a16:creationId xmlns:a16="http://schemas.microsoft.com/office/drawing/2014/main" id="{134E53B3-4DE7-F59B-3219-B511D7C7F6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220724"/>
            <a:ext cx="10905066" cy="441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57" name="Rectangle 14356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17829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7" name="Picture 1536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369" name="Picture 1536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371" name="Oval 1537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pic>
        <p:nvPicPr>
          <p:cNvPr id="15373" name="Picture 1537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375" name="Picture 1537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5377" name="Rectangle 1537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sp>
        <p:nvSpPr>
          <p:cNvPr id="15379" name="Rectangle 1537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362" name="Picture 2" descr="A group of red circles with blue and black numbers&#10;&#10;AI-generated content may be incorrect.">
            <a:extLst>
              <a:ext uri="{FF2B5EF4-FFF2-40B4-BE49-F238E27FC236}">
                <a16:creationId xmlns:a16="http://schemas.microsoft.com/office/drawing/2014/main" id="{AA73FDE4-8673-7E3F-3215-A892DB3350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6178" y="643467"/>
            <a:ext cx="545964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81" name="Rectangle 1538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19010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1" name="Picture 16390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393" name="Picture 16392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395" name="Oval 16394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pic>
        <p:nvPicPr>
          <p:cNvPr id="16397" name="Picture 16396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399" name="Picture 16398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401" name="Rectangle 16400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sp>
        <p:nvSpPr>
          <p:cNvPr id="16403" name="Rectangle 16402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BD62E2B1-E383-5985-0CE2-7124D7C2B8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214" y="643467"/>
            <a:ext cx="5473572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05" name="Rectangle 16404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294775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5" name="Picture 17414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7417" name="Picture 17416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419" name="Oval 17418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pic>
        <p:nvPicPr>
          <p:cNvPr id="17421" name="Picture 17420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423" name="Picture 17422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425" name="Rectangle 17424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sp>
        <p:nvSpPr>
          <p:cNvPr id="17427" name="Rectangle 17426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F45D6CAE-4201-3788-C601-33513A98EE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214" y="643467"/>
            <a:ext cx="5473572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29" name="Rectangle 17428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90441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D2AD-25D8-E2F4-E4A4-E8D022845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609601"/>
            <a:ext cx="9404723" cy="1400530"/>
          </a:xfrm>
        </p:spPr>
        <p:txBody>
          <a:bodyPr/>
          <a:lstStyle/>
          <a:p>
            <a:r>
              <a:rPr lang="en-US" b="1" dirty="0" err="1"/>
              <a:t>Felç</a:t>
            </a:r>
            <a:r>
              <a:rPr lang="en-US" b="1" dirty="0"/>
              <a:t> </a:t>
            </a:r>
            <a:r>
              <a:rPr lang="en-US" b="1" dirty="0" err="1"/>
              <a:t>ile</a:t>
            </a:r>
            <a:r>
              <a:rPr lang="en-US" b="1" dirty="0"/>
              <a:t> </a:t>
            </a:r>
            <a:r>
              <a:rPr lang="en-US" b="1" dirty="0" err="1"/>
              <a:t>ilgili</a:t>
            </a:r>
            <a:r>
              <a:rPr lang="en-US" b="1" dirty="0"/>
              <a:t> </a:t>
            </a:r>
            <a:r>
              <a:rPr lang="en-US" b="1" dirty="0" err="1"/>
              <a:t>gözlemlenen</a:t>
            </a:r>
            <a:r>
              <a:rPr lang="en-US" b="1" dirty="0"/>
              <a:t> </a:t>
            </a:r>
            <a:r>
              <a:rPr lang="en-US" b="1" dirty="0" err="1"/>
              <a:t>örüntüler</a:t>
            </a:r>
            <a:r>
              <a:rPr lang="en-US" b="1" dirty="0"/>
              <a:t>:</a:t>
            </a:r>
            <a:br>
              <a:rPr lang="en-US" b="1" dirty="0"/>
            </a:br>
            <a:endParaRPr lang="en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55281-D513-2696-ABA3-8B5624451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Bir </a:t>
            </a:r>
            <a:r>
              <a:rPr lang="en-US" dirty="0" err="1"/>
              <a:t>kişinin</a:t>
            </a:r>
            <a:r>
              <a:rPr lang="en-US" dirty="0"/>
              <a:t> </a:t>
            </a:r>
            <a:r>
              <a:rPr lang="en-US" dirty="0" err="1"/>
              <a:t>yaşı</a:t>
            </a:r>
            <a:r>
              <a:rPr lang="en-US" dirty="0"/>
              <a:t> </a:t>
            </a:r>
            <a:r>
              <a:rPr lang="en-US" dirty="0" err="1"/>
              <a:t>arttıkça</a:t>
            </a:r>
            <a:r>
              <a:rPr lang="en-US" dirty="0"/>
              <a:t>, </a:t>
            </a:r>
            <a:r>
              <a:rPr lang="en-US" dirty="0" err="1"/>
              <a:t>inme</a:t>
            </a:r>
            <a:r>
              <a:rPr lang="en-US" dirty="0"/>
              <a:t> </a:t>
            </a:r>
            <a:r>
              <a:rPr lang="en-US" dirty="0" err="1"/>
              <a:t>geçirme</a:t>
            </a:r>
            <a:r>
              <a:rPr lang="en-US" dirty="0"/>
              <a:t> </a:t>
            </a:r>
            <a:r>
              <a:rPr lang="en-US" dirty="0" err="1"/>
              <a:t>olasılığı</a:t>
            </a:r>
            <a:r>
              <a:rPr lang="en-US" dirty="0"/>
              <a:t> da </a:t>
            </a:r>
            <a:r>
              <a:rPr lang="en-US" dirty="0" err="1"/>
              <a:t>artmaktadır</a:t>
            </a:r>
            <a:r>
              <a:rPr lang="en-US" dirty="0"/>
              <a:t>.</a:t>
            </a:r>
          </a:p>
          <a:p>
            <a:r>
              <a:rPr lang="en-US" dirty="0"/>
              <a:t>Kan </a:t>
            </a:r>
            <a:r>
              <a:rPr lang="en-US" dirty="0" err="1"/>
              <a:t>glikoz</a:t>
            </a:r>
            <a:r>
              <a:rPr lang="en-US" dirty="0"/>
              <a:t> </a:t>
            </a:r>
            <a:r>
              <a:rPr lang="en-US" dirty="0" err="1"/>
              <a:t>seviyesi</a:t>
            </a:r>
            <a:r>
              <a:rPr lang="en-US" dirty="0"/>
              <a:t> her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uçta</a:t>
            </a:r>
            <a:r>
              <a:rPr lang="en-US" dirty="0"/>
              <a:t> da (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düşük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yüksek</a:t>
            </a:r>
            <a:r>
              <a:rPr lang="en-US" dirty="0"/>
              <a:t>) </a:t>
            </a:r>
            <a:r>
              <a:rPr lang="en-US" dirty="0" err="1"/>
              <a:t>tehlikelidir</a:t>
            </a:r>
            <a:r>
              <a:rPr lang="en-US" dirty="0"/>
              <a:t>; </a:t>
            </a:r>
            <a:r>
              <a:rPr lang="en-US" dirty="0" err="1"/>
              <a:t>yaklaşık</a:t>
            </a:r>
            <a:r>
              <a:rPr lang="en-US" dirty="0"/>
              <a:t> </a:t>
            </a:r>
            <a:r>
              <a:rPr lang="en-US" b="1" dirty="0"/>
              <a:t>120–180</a:t>
            </a:r>
            <a:r>
              <a:rPr lang="en-US" dirty="0"/>
              <a:t> </a:t>
            </a:r>
            <a:r>
              <a:rPr lang="en-US" dirty="0" err="1"/>
              <a:t>aralığı</a:t>
            </a:r>
            <a:r>
              <a:rPr lang="en-US" dirty="0"/>
              <a:t> </a:t>
            </a:r>
            <a:r>
              <a:rPr lang="en-US" dirty="0" err="1"/>
              <a:t>görece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güvenli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bölge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görülmektedir</a:t>
            </a:r>
            <a:r>
              <a:rPr lang="en-US" dirty="0"/>
              <a:t>.</a:t>
            </a:r>
          </a:p>
          <a:p>
            <a:r>
              <a:rPr lang="en-US" dirty="0"/>
              <a:t>Kalp </a:t>
            </a:r>
            <a:r>
              <a:rPr lang="en-US" dirty="0" err="1"/>
              <a:t>hastalığı</a:t>
            </a:r>
            <a:r>
              <a:rPr lang="en-US" dirty="0"/>
              <a:t> </a:t>
            </a:r>
            <a:r>
              <a:rPr lang="en-US" dirty="0" err="1"/>
              <a:t>öyküsüne</a:t>
            </a:r>
            <a:r>
              <a:rPr lang="en-US" dirty="0"/>
              <a:t> </a:t>
            </a:r>
            <a:r>
              <a:rPr lang="en-US" dirty="0" err="1"/>
              <a:t>sahip</a:t>
            </a:r>
            <a:r>
              <a:rPr lang="en-US" dirty="0"/>
              <a:t> </a:t>
            </a:r>
            <a:r>
              <a:rPr lang="en-US" dirty="0" err="1"/>
              <a:t>olmak</a:t>
            </a:r>
            <a:r>
              <a:rPr lang="en-US" dirty="0"/>
              <a:t>, </a:t>
            </a:r>
            <a:r>
              <a:rPr lang="en-US" dirty="0" err="1"/>
              <a:t>inme</a:t>
            </a:r>
            <a:r>
              <a:rPr lang="en-US" dirty="0"/>
              <a:t> </a:t>
            </a:r>
            <a:r>
              <a:rPr lang="en-US" dirty="0" err="1"/>
              <a:t>riskini</a:t>
            </a:r>
            <a:r>
              <a:rPr lang="en-US" dirty="0"/>
              <a:t> </a:t>
            </a:r>
            <a:r>
              <a:rPr lang="en-US" dirty="0" err="1"/>
              <a:t>yaklaşık</a:t>
            </a:r>
            <a:r>
              <a:rPr lang="en-US" dirty="0"/>
              <a:t> </a:t>
            </a:r>
            <a:r>
              <a:rPr lang="en-US" b="1" dirty="0"/>
              <a:t>%13</a:t>
            </a:r>
            <a:r>
              <a:rPr lang="en-US" dirty="0"/>
              <a:t> </a:t>
            </a:r>
            <a:r>
              <a:rPr lang="en-US" dirty="0" err="1"/>
              <a:t>oranında</a:t>
            </a:r>
            <a:r>
              <a:rPr lang="en-US" dirty="0"/>
              <a:t> </a:t>
            </a:r>
            <a:r>
              <a:rPr lang="en-US" dirty="0" err="1"/>
              <a:t>artırmaktadır</a:t>
            </a:r>
            <a:r>
              <a:rPr lang="en-US" dirty="0"/>
              <a:t>.</a:t>
            </a:r>
          </a:p>
          <a:p>
            <a:r>
              <a:rPr lang="en-US" dirty="0" err="1"/>
              <a:t>Hipertansiyon</a:t>
            </a:r>
            <a:r>
              <a:rPr lang="en-US" dirty="0"/>
              <a:t>, </a:t>
            </a:r>
            <a:r>
              <a:rPr lang="en-US" dirty="0" err="1"/>
              <a:t>inme</a:t>
            </a:r>
            <a:r>
              <a:rPr lang="en-US" dirty="0"/>
              <a:t> </a:t>
            </a:r>
            <a:r>
              <a:rPr lang="en-US" dirty="0" err="1"/>
              <a:t>riskini</a:t>
            </a:r>
            <a:r>
              <a:rPr lang="en-US" dirty="0"/>
              <a:t> </a:t>
            </a:r>
            <a:r>
              <a:rPr lang="en-US" dirty="0" err="1"/>
              <a:t>yaklaşık</a:t>
            </a:r>
            <a:r>
              <a:rPr lang="en-US" dirty="0"/>
              <a:t> </a:t>
            </a:r>
            <a:r>
              <a:rPr lang="en-US" b="1" dirty="0"/>
              <a:t>%10</a:t>
            </a:r>
            <a:r>
              <a:rPr lang="en-US" dirty="0"/>
              <a:t> </a:t>
            </a:r>
            <a:r>
              <a:rPr lang="en-US" dirty="0" err="1"/>
              <a:t>oranında</a:t>
            </a:r>
            <a:r>
              <a:rPr lang="en-US" dirty="0"/>
              <a:t> </a:t>
            </a:r>
            <a:r>
              <a:rPr lang="en-US" dirty="0" err="1"/>
              <a:t>artırmaktadır</a:t>
            </a:r>
            <a:r>
              <a:rPr lang="en-US" dirty="0"/>
              <a:t>.</a:t>
            </a:r>
          </a:p>
          <a:p>
            <a:r>
              <a:rPr lang="en-US" dirty="0" err="1"/>
              <a:t>İnme</a:t>
            </a:r>
            <a:r>
              <a:rPr lang="en-US" dirty="0"/>
              <a:t> </a:t>
            </a:r>
            <a:r>
              <a:rPr lang="en-US" dirty="0" err="1"/>
              <a:t>vakalarının</a:t>
            </a:r>
            <a:r>
              <a:rPr lang="en-US" dirty="0"/>
              <a:t> </a:t>
            </a:r>
            <a:r>
              <a:rPr lang="en-US" dirty="0" err="1"/>
              <a:t>yaklaşık</a:t>
            </a:r>
            <a:r>
              <a:rPr lang="en-US" dirty="0"/>
              <a:t> </a:t>
            </a:r>
            <a:r>
              <a:rPr lang="en-US" b="1" dirty="0" err="1"/>
              <a:t>yarısında</a:t>
            </a:r>
            <a:r>
              <a:rPr lang="en-US" b="1" dirty="0"/>
              <a:t> BMI </a:t>
            </a:r>
            <a:r>
              <a:rPr lang="en-US" b="1" dirty="0" err="1"/>
              <a:t>değeri</a:t>
            </a:r>
            <a:r>
              <a:rPr lang="en-US" b="1" dirty="0"/>
              <a:t> 30 </a:t>
            </a:r>
            <a:r>
              <a:rPr lang="en-US" b="1" dirty="0" err="1"/>
              <a:t>civarındadır</a:t>
            </a:r>
            <a:r>
              <a:rPr lang="en-US" dirty="0"/>
              <a:t>.</a:t>
            </a:r>
          </a:p>
          <a:p>
            <a:r>
              <a:rPr lang="en-US" b="1" dirty="0"/>
              <a:t>BMI </a:t>
            </a:r>
            <a:r>
              <a:rPr lang="en-US" b="1" dirty="0" err="1"/>
              <a:t>ve</a:t>
            </a:r>
            <a:r>
              <a:rPr lang="en-US" b="1" dirty="0"/>
              <a:t> </a:t>
            </a:r>
            <a:r>
              <a:rPr lang="en-US" b="1" dirty="0" err="1"/>
              <a:t>yaşın</a:t>
            </a:r>
            <a:r>
              <a:rPr lang="en-US" b="1" dirty="0"/>
              <a:t> </a:t>
            </a:r>
            <a:r>
              <a:rPr lang="en-US" b="1" dirty="0" err="1"/>
              <a:t>birlikte</a:t>
            </a:r>
            <a:r>
              <a:rPr lang="en-US" b="1" dirty="0"/>
              <a:t> </a:t>
            </a:r>
            <a:r>
              <a:rPr lang="en-US" b="1" dirty="0" err="1"/>
              <a:t>ele</a:t>
            </a:r>
            <a:r>
              <a:rPr lang="en-US" b="1" dirty="0"/>
              <a:t> </a:t>
            </a:r>
            <a:r>
              <a:rPr lang="en-US" b="1" dirty="0" err="1"/>
              <a:t>alınması</a:t>
            </a:r>
            <a:r>
              <a:rPr lang="en-US" dirty="0"/>
              <a:t>, </a:t>
            </a:r>
            <a:r>
              <a:rPr lang="en-US" dirty="0" err="1"/>
              <a:t>inme</a:t>
            </a:r>
            <a:r>
              <a:rPr lang="en-US" dirty="0"/>
              <a:t> </a:t>
            </a:r>
            <a:r>
              <a:rPr lang="en-US" dirty="0" err="1"/>
              <a:t>tahmini</a:t>
            </a:r>
            <a:r>
              <a:rPr lang="en-US" dirty="0"/>
              <a:t> </a:t>
            </a:r>
            <a:r>
              <a:rPr lang="en-US" dirty="0" err="1"/>
              <a:t>açısından</a:t>
            </a:r>
            <a:r>
              <a:rPr lang="en-US" dirty="0"/>
              <a:t> </a:t>
            </a:r>
            <a:r>
              <a:rPr lang="en-US" dirty="0" err="1"/>
              <a:t>oldukça</a:t>
            </a:r>
            <a:r>
              <a:rPr lang="en-US" dirty="0"/>
              <a:t> </a:t>
            </a:r>
            <a:r>
              <a:rPr lang="en-US" dirty="0" err="1"/>
              <a:t>güçlü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faktördür</a:t>
            </a:r>
            <a:r>
              <a:rPr lang="en-US" dirty="0"/>
              <a:t>; </a:t>
            </a:r>
            <a:r>
              <a:rPr lang="en-US" dirty="0" err="1"/>
              <a:t>özellikle</a:t>
            </a:r>
            <a:r>
              <a:rPr lang="en-US" dirty="0"/>
              <a:t> </a:t>
            </a:r>
            <a:r>
              <a:rPr lang="en-US" b="1" dirty="0" err="1"/>
              <a:t>ileri</a:t>
            </a:r>
            <a:r>
              <a:rPr lang="en-US" b="1" dirty="0"/>
              <a:t> </a:t>
            </a:r>
            <a:r>
              <a:rPr lang="en-US" b="1" dirty="0" err="1"/>
              <a:t>yaş</a:t>
            </a:r>
            <a:r>
              <a:rPr lang="en-US" b="1" dirty="0"/>
              <a:t> + BMI ≈ 30</a:t>
            </a:r>
            <a:r>
              <a:rPr lang="en-US" dirty="0"/>
              <a:t> </a:t>
            </a:r>
            <a:r>
              <a:rPr lang="en-US" dirty="0" err="1"/>
              <a:t>kombinasyonu</a:t>
            </a:r>
            <a:r>
              <a:rPr lang="en-US" dirty="0"/>
              <a:t> </a:t>
            </a:r>
            <a:r>
              <a:rPr lang="en-US" dirty="0" err="1"/>
              <a:t>inme</a:t>
            </a:r>
            <a:r>
              <a:rPr lang="en-US" dirty="0"/>
              <a:t> </a:t>
            </a:r>
            <a:r>
              <a:rPr lang="en-US" dirty="0" err="1"/>
              <a:t>riskini</a:t>
            </a:r>
            <a:r>
              <a:rPr lang="en-US" dirty="0"/>
              <a:t> </a:t>
            </a:r>
            <a:r>
              <a:rPr lang="en-US" dirty="0" err="1"/>
              <a:t>belirgin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artırmaktadır</a:t>
            </a:r>
            <a:r>
              <a:rPr lang="en-US" dirty="0"/>
              <a:t>.</a:t>
            </a:r>
          </a:p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010570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Rectangle 1843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F8602B-875F-38FD-C9D8-749E97F56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32" y="333618"/>
            <a:ext cx="4166510" cy="16223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500" b="1" dirty="0">
                <a:solidFill>
                  <a:srgbClr val="EBEBEB"/>
                </a:solidFill>
              </a:rPr>
              <a:t>Binary </a:t>
            </a:r>
            <a:r>
              <a:rPr lang="en-US" sz="3500" b="1" dirty="0" err="1">
                <a:solidFill>
                  <a:srgbClr val="EBEBEB"/>
                </a:solidFill>
              </a:rPr>
              <a:t>sınıflandırma</a:t>
            </a:r>
            <a:r>
              <a:rPr lang="en-US" sz="3500" b="1" dirty="0">
                <a:solidFill>
                  <a:srgbClr val="EBEBEB"/>
                </a:solidFill>
              </a:rPr>
              <a:t> </a:t>
            </a:r>
            <a:r>
              <a:rPr lang="en-US" sz="3500" b="1" dirty="0" err="1">
                <a:solidFill>
                  <a:srgbClr val="EBEBEB"/>
                </a:solidFill>
              </a:rPr>
              <a:t>için</a:t>
            </a:r>
            <a:r>
              <a:rPr lang="en-US" sz="3500" b="1" dirty="0">
                <a:solidFill>
                  <a:srgbClr val="EBEBEB"/>
                </a:solidFill>
              </a:rPr>
              <a:t> Confusion Matrix</a:t>
            </a:r>
            <a:endParaRPr lang="en-TR" sz="3500" b="1" dirty="0">
              <a:solidFill>
                <a:srgbClr val="EBEBEB"/>
              </a:solidFill>
            </a:endParaRPr>
          </a:p>
        </p:txBody>
      </p:sp>
      <p:sp>
        <p:nvSpPr>
          <p:cNvPr id="1844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443" name="Freeform: Shape 1844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TR"/>
          </a:p>
        </p:txBody>
      </p:sp>
      <p:pic>
        <p:nvPicPr>
          <p:cNvPr id="18434" name="Picture 2" descr="A diagram of positive negative&#10;&#10;AI-generated content may be incorrect.">
            <a:extLst>
              <a:ext uri="{FF2B5EF4-FFF2-40B4-BE49-F238E27FC236}">
                <a16:creationId xmlns:a16="http://schemas.microsoft.com/office/drawing/2014/main" id="{C1A87FB1-EF2C-598F-5B29-8535DBB46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3992" y="704054"/>
            <a:ext cx="5449889" cy="544988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45" name="Rectangle 1844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C7F13-AA4C-7F96-6FFE-C8CD7CA22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60" y="1955939"/>
            <a:ext cx="4166510" cy="4740876"/>
          </a:xfrm>
        </p:spPr>
        <p:txBody>
          <a:bodyPr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1. True Positive (TP)</a:t>
            </a:r>
            <a:r>
              <a:rPr lang="en-US" sz="1400" dirty="0">
                <a:solidFill>
                  <a:schemeClr val="bg1"/>
                </a:solidFill>
              </a:rPr>
              <a:t> True Positive (TP), </a:t>
            </a:r>
            <a:r>
              <a:rPr lang="en-US" sz="1400" dirty="0" err="1">
                <a:solidFill>
                  <a:schemeClr val="bg1"/>
                </a:solidFill>
              </a:rPr>
              <a:t>veri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nesnesinin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gerçek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sınıfı</a:t>
            </a:r>
            <a:r>
              <a:rPr lang="en-US" sz="1400" dirty="0">
                <a:solidFill>
                  <a:schemeClr val="bg1"/>
                </a:solidFill>
              </a:rPr>
              <a:t> </a:t>
            </a:r>
            <a:r>
              <a:rPr lang="en-US" sz="1400" b="1" dirty="0">
                <a:solidFill>
                  <a:schemeClr val="bg1"/>
                </a:solidFill>
              </a:rPr>
              <a:t>True </a:t>
            </a:r>
            <a:r>
              <a:rPr lang="en-US" sz="1400" dirty="0" err="1">
                <a:solidFill>
                  <a:schemeClr val="bg1"/>
                </a:solidFill>
              </a:rPr>
              <a:t>olduğu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modelin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tahmininin</a:t>
            </a:r>
            <a:r>
              <a:rPr lang="en-US" sz="1400" dirty="0">
                <a:solidFill>
                  <a:schemeClr val="bg1"/>
                </a:solidFill>
              </a:rPr>
              <a:t> de </a:t>
            </a:r>
            <a:r>
              <a:rPr lang="en-US" sz="1400" b="1" dirty="0">
                <a:solidFill>
                  <a:schemeClr val="bg1"/>
                </a:solidFill>
              </a:rPr>
              <a:t>True</a:t>
            </a:r>
            <a:r>
              <a:rPr lang="en-US" sz="1400" dirty="0">
                <a:solidFill>
                  <a:schemeClr val="bg1"/>
                </a:solidFill>
              </a:rPr>
              <a:t> </a:t>
            </a:r>
            <a:r>
              <a:rPr lang="en-US" sz="1400" dirty="0" err="1">
                <a:solidFill>
                  <a:schemeClr val="bg1"/>
                </a:solidFill>
              </a:rPr>
              <a:t>olduğu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durumlarda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elde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edilen</a:t>
            </a:r>
            <a:r>
              <a:rPr lang="en-US" sz="1400" dirty="0">
                <a:solidFill>
                  <a:schemeClr val="bg1"/>
                </a:solidFill>
              </a:rPr>
              <a:t> </a:t>
            </a:r>
            <a:r>
              <a:rPr lang="en-US" sz="1400" b="1" dirty="0" err="1">
                <a:solidFill>
                  <a:schemeClr val="bg1"/>
                </a:solidFill>
              </a:rPr>
              <a:t>doğru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tahminlerin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toplam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sayısı</a:t>
            </a:r>
            <a:r>
              <a:rPr lang="en-US" sz="1400" dirty="0">
                <a:solidFill>
                  <a:schemeClr val="bg1"/>
                </a:solidFill>
              </a:rPr>
              <a:t> </a:t>
            </a:r>
            <a:r>
              <a:rPr lang="en-US" sz="1400" dirty="0" err="1">
                <a:solidFill>
                  <a:schemeClr val="bg1"/>
                </a:solidFill>
              </a:rPr>
              <a:t>olarak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tanımlanır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2. True Negative (TN)</a:t>
            </a:r>
            <a:r>
              <a:rPr lang="en-US" sz="1400" dirty="0">
                <a:solidFill>
                  <a:schemeClr val="bg1"/>
                </a:solidFill>
              </a:rPr>
              <a:t> True Negative (TN), </a:t>
            </a:r>
            <a:r>
              <a:rPr lang="en-US" sz="1400" dirty="0" err="1">
                <a:solidFill>
                  <a:schemeClr val="bg1"/>
                </a:solidFill>
              </a:rPr>
              <a:t>veri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nesnesinin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gerçek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sınıfı</a:t>
            </a:r>
            <a:r>
              <a:rPr lang="en-US" sz="1400" dirty="0">
                <a:solidFill>
                  <a:schemeClr val="bg1"/>
                </a:solidFill>
              </a:rPr>
              <a:t> </a:t>
            </a:r>
            <a:r>
              <a:rPr lang="en-US" sz="1400" b="1" dirty="0">
                <a:solidFill>
                  <a:schemeClr val="bg1"/>
                </a:solidFill>
              </a:rPr>
              <a:t>False </a:t>
            </a:r>
            <a:r>
              <a:rPr lang="en-US" sz="1400" dirty="0" err="1">
                <a:solidFill>
                  <a:schemeClr val="bg1"/>
                </a:solidFill>
              </a:rPr>
              <a:t>olduğu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modelin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tahmininin</a:t>
            </a:r>
            <a:r>
              <a:rPr lang="en-US" sz="1400" dirty="0">
                <a:solidFill>
                  <a:schemeClr val="bg1"/>
                </a:solidFill>
              </a:rPr>
              <a:t> de </a:t>
            </a:r>
            <a:r>
              <a:rPr lang="en-US" sz="1400" b="1" dirty="0">
                <a:solidFill>
                  <a:schemeClr val="bg1"/>
                </a:solidFill>
              </a:rPr>
              <a:t>False</a:t>
            </a:r>
            <a:r>
              <a:rPr lang="en-US" sz="1400" dirty="0">
                <a:solidFill>
                  <a:schemeClr val="bg1"/>
                </a:solidFill>
              </a:rPr>
              <a:t> </a:t>
            </a:r>
            <a:r>
              <a:rPr lang="en-US" sz="1400" dirty="0" err="1">
                <a:solidFill>
                  <a:schemeClr val="bg1"/>
                </a:solidFill>
              </a:rPr>
              <a:t>olduğu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durumlarda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elde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edilen</a:t>
            </a:r>
            <a:r>
              <a:rPr lang="en-US" sz="1400" dirty="0">
                <a:solidFill>
                  <a:schemeClr val="bg1"/>
                </a:solidFill>
              </a:rPr>
              <a:t> </a:t>
            </a:r>
            <a:r>
              <a:rPr lang="en-US" sz="1400" b="1" dirty="0" err="1">
                <a:solidFill>
                  <a:schemeClr val="bg1"/>
                </a:solidFill>
              </a:rPr>
              <a:t>doğru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tahminlerin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toplam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sayısı</a:t>
            </a:r>
            <a:r>
              <a:rPr lang="en-US" sz="1400" dirty="0" err="1">
                <a:solidFill>
                  <a:schemeClr val="bg1"/>
                </a:solidFill>
              </a:rPr>
              <a:t>dır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3. False Positive (FP)</a:t>
            </a:r>
            <a:r>
              <a:rPr lang="en-US" sz="1400" dirty="0">
                <a:solidFill>
                  <a:schemeClr val="bg1"/>
                </a:solidFill>
              </a:rPr>
              <a:t> False Positive (FP), </a:t>
            </a:r>
            <a:r>
              <a:rPr lang="en-US" sz="1400" dirty="0" err="1">
                <a:solidFill>
                  <a:schemeClr val="bg1"/>
                </a:solidFill>
              </a:rPr>
              <a:t>veri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nesnesinin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gerçek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sınıfı</a:t>
            </a:r>
            <a:r>
              <a:rPr lang="en-US" sz="1400" dirty="0">
                <a:solidFill>
                  <a:schemeClr val="bg1"/>
                </a:solidFill>
              </a:rPr>
              <a:t> </a:t>
            </a:r>
            <a:r>
              <a:rPr lang="en-US" sz="1400" b="1" dirty="0">
                <a:solidFill>
                  <a:schemeClr val="bg1"/>
                </a:solidFill>
              </a:rPr>
              <a:t>False </a:t>
            </a:r>
            <a:r>
              <a:rPr lang="en-US" sz="1400" dirty="0" err="1">
                <a:solidFill>
                  <a:schemeClr val="bg1"/>
                </a:solidFill>
              </a:rPr>
              <a:t>olduğu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hâlde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modelin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tahmininin</a:t>
            </a:r>
            <a:r>
              <a:rPr lang="en-US" sz="1400" dirty="0">
                <a:solidFill>
                  <a:schemeClr val="bg1"/>
                </a:solidFill>
              </a:rPr>
              <a:t> </a:t>
            </a:r>
            <a:r>
              <a:rPr lang="en-US" sz="1400" b="1" dirty="0">
                <a:solidFill>
                  <a:schemeClr val="bg1"/>
                </a:solidFill>
              </a:rPr>
              <a:t>True</a:t>
            </a:r>
            <a:r>
              <a:rPr lang="en-US" sz="1400" dirty="0">
                <a:solidFill>
                  <a:schemeClr val="bg1"/>
                </a:solidFill>
              </a:rPr>
              <a:t> </a:t>
            </a:r>
            <a:r>
              <a:rPr lang="en-US" sz="1400" dirty="0" err="1">
                <a:solidFill>
                  <a:schemeClr val="bg1"/>
                </a:solidFill>
              </a:rPr>
              <a:t>olduğu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durumlardır</a:t>
            </a:r>
            <a:r>
              <a:rPr lang="en-US" sz="1400" dirty="0">
                <a:solidFill>
                  <a:schemeClr val="bg1"/>
                </a:solidFill>
              </a:rPr>
              <a:t>. Bu durum </a:t>
            </a:r>
            <a:r>
              <a:rPr lang="en-US" sz="1400" b="1" dirty="0" err="1">
                <a:solidFill>
                  <a:schemeClr val="bg1"/>
                </a:solidFill>
              </a:rPr>
              <a:t>yanlış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pozitif</a:t>
            </a:r>
            <a:r>
              <a:rPr lang="en-US" sz="1400" dirty="0">
                <a:solidFill>
                  <a:schemeClr val="bg1"/>
                </a:solidFill>
              </a:rPr>
              <a:t> </a:t>
            </a:r>
            <a:r>
              <a:rPr lang="en-US" sz="1400" dirty="0" err="1">
                <a:solidFill>
                  <a:schemeClr val="bg1"/>
                </a:solidFill>
              </a:rPr>
              <a:t>olarak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adlandırılır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4. False Negative (FN)</a:t>
            </a:r>
            <a:r>
              <a:rPr lang="en-US" sz="1400" dirty="0">
                <a:solidFill>
                  <a:schemeClr val="bg1"/>
                </a:solidFill>
              </a:rPr>
              <a:t> False Negative (FN), </a:t>
            </a:r>
            <a:r>
              <a:rPr lang="en-US" sz="1400" dirty="0" err="1">
                <a:solidFill>
                  <a:schemeClr val="bg1"/>
                </a:solidFill>
              </a:rPr>
              <a:t>veri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nesnesinin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gerçek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sınıfı</a:t>
            </a:r>
            <a:r>
              <a:rPr lang="en-US" sz="1400" dirty="0">
                <a:solidFill>
                  <a:schemeClr val="bg1"/>
                </a:solidFill>
              </a:rPr>
              <a:t> </a:t>
            </a:r>
            <a:r>
              <a:rPr lang="en-US" sz="1400" b="1" dirty="0">
                <a:solidFill>
                  <a:schemeClr val="bg1"/>
                </a:solidFill>
              </a:rPr>
              <a:t>True </a:t>
            </a:r>
            <a:r>
              <a:rPr lang="en-US" sz="1400" dirty="0" err="1">
                <a:solidFill>
                  <a:schemeClr val="bg1"/>
                </a:solidFill>
              </a:rPr>
              <a:t>olduğu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hâlde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modelin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tahmininin</a:t>
            </a:r>
            <a:r>
              <a:rPr lang="en-US" sz="1400" dirty="0">
                <a:solidFill>
                  <a:schemeClr val="bg1"/>
                </a:solidFill>
              </a:rPr>
              <a:t> </a:t>
            </a:r>
            <a:r>
              <a:rPr lang="en-US" sz="1400" b="1" dirty="0">
                <a:solidFill>
                  <a:schemeClr val="bg1"/>
                </a:solidFill>
              </a:rPr>
              <a:t>False </a:t>
            </a:r>
            <a:r>
              <a:rPr lang="en-US" sz="1400" dirty="0" err="1">
                <a:solidFill>
                  <a:schemeClr val="bg1"/>
                </a:solidFill>
              </a:rPr>
              <a:t>olduğu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durumlardır</a:t>
            </a:r>
            <a:r>
              <a:rPr lang="en-US" sz="1400" dirty="0">
                <a:solidFill>
                  <a:schemeClr val="bg1"/>
                </a:solidFill>
              </a:rPr>
              <a:t>. Bu durum </a:t>
            </a:r>
            <a:r>
              <a:rPr lang="en-US" sz="1400" b="1" dirty="0" err="1">
                <a:solidFill>
                  <a:schemeClr val="bg1"/>
                </a:solidFill>
              </a:rPr>
              <a:t>yanlış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negatif</a:t>
            </a:r>
            <a:r>
              <a:rPr lang="en-US" sz="1400" dirty="0">
                <a:solidFill>
                  <a:schemeClr val="bg1"/>
                </a:solidFill>
              </a:rPr>
              <a:t> </a:t>
            </a:r>
            <a:r>
              <a:rPr lang="en-US" sz="1400" dirty="0" err="1">
                <a:solidFill>
                  <a:schemeClr val="bg1"/>
                </a:solidFill>
              </a:rPr>
              <a:t>olarak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adlandırılır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endParaRPr lang="en-T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155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C9196-0058-90CB-D647-ECC6C12AA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Metrikler</a:t>
            </a:r>
            <a:r>
              <a:rPr lang="en-US" b="1" dirty="0">
                <a:hlinkClick r:id="rId2"/>
              </a:rPr>
              <a:t>¶</a:t>
            </a:r>
            <a:br>
              <a:rPr lang="en-US" b="1" dirty="0"/>
            </a:br>
            <a:endParaRPr lang="en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51443-E684-704B-7575-FF811CD27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31259"/>
            <a:ext cx="8946541" cy="4195481"/>
          </a:xfrm>
        </p:spPr>
        <p:txBody>
          <a:bodyPr>
            <a:noAutofit/>
          </a:bodyPr>
          <a:lstStyle/>
          <a:p>
            <a:r>
              <a:rPr lang="en-US" sz="1700" b="1" dirty="0"/>
              <a:t>1. Accuracy (</a:t>
            </a:r>
            <a:r>
              <a:rPr lang="en-US" sz="1700" b="1" dirty="0" err="1"/>
              <a:t>Doğruluk</a:t>
            </a:r>
            <a:r>
              <a:rPr lang="en-US" sz="1700" b="1" dirty="0"/>
              <a:t>)</a:t>
            </a:r>
            <a:r>
              <a:rPr lang="en-US" sz="1700" dirty="0"/>
              <a:t> Accuracy, </a:t>
            </a:r>
            <a:r>
              <a:rPr lang="en-US" sz="1700" dirty="0" err="1"/>
              <a:t>en</a:t>
            </a:r>
            <a:r>
              <a:rPr lang="en-US" sz="1700" dirty="0"/>
              <a:t> </a:t>
            </a:r>
            <a:r>
              <a:rPr lang="en-US" sz="1700" dirty="0" err="1"/>
              <a:t>sezgisel</a:t>
            </a:r>
            <a:r>
              <a:rPr lang="en-US" sz="1700" dirty="0"/>
              <a:t> </a:t>
            </a:r>
            <a:r>
              <a:rPr lang="en-US" sz="1700" dirty="0" err="1"/>
              <a:t>performans</a:t>
            </a:r>
            <a:r>
              <a:rPr lang="en-US" sz="1700" dirty="0"/>
              <a:t> </a:t>
            </a:r>
            <a:r>
              <a:rPr lang="en-US" sz="1700" dirty="0" err="1"/>
              <a:t>ölçütüdür</a:t>
            </a:r>
            <a:r>
              <a:rPr lang="en-US" sz="1700" dirty="0"/>
              <a:t> </a:t>
            </a:r>
            <a:r>
              <a:rPr lang="en-US" sz="1700" dirty="0" err="1"/>
              <a:t>ve</a:t>
            </a:r>
            <a:r>
              <a:rPr lang="en-US" sz="1700" dirty="0"/>
              <a:t> </a:t>
            </a:r>
            <a:r>
              <a:rPr lang="en-US" sz="1700" b="1" dirty="0" err="1"/>
              <a:t>doğru</a:t>
            </a:r>
            <a:r>
              <a:rPr lang="en-US" sz="1700" b="1" dirty="0"/>
              <a:t> </a:t>
            </a:r>
            <a:r>
              <a:rPr lang="en-US" sz="1700" b="1" dirty="0" err="1"/>
              <a:t>sınıflandırılan</a:t>
            </a:r>
            <a:r>
              <a:rPr lang="en-US" sz="1700" b="1" dirty="0"/>
              <a:t> </a:t>
            </a:r>
            <a:r>
              <a:rPr lang="en-US" sz="1700" b="1" dirty="0" err="1"/>
              <a:t>örneklerin</a:t>
            </a:r>
            <a:r>
              <a:rPr lang="en-US" sz="1700" b="1" dirty="0"/>
              <a:t> </a:t>
            </a:r>
            <a:r>
              <a:rPr lang="en-US" sz="1700" b="1" dirty="0" err="1"/>
              <a:t>sayısının</a:t>
            </a:r>
            <a:r>
              <a:rPr lang="en-US" sz="1700" dirty="0"/>
              <a:t>, </a:t>
            </a:r>
            <a:r>
              <a:rPr lang="en-US" sz="1700" dirty="0" err="1"/>
              <a:t>değerlendirilen</a:t>
            </a:r>
            <a:r>
              <a:rPr lang="en-US" sz="1700" dirty="0"/>
              <a:t> </a:t>
            </a:r>
            <a:r>
              <a:rPr lang="en-US" sz="1700" b="1" dirty="0" err="1"/>
              <a:t>toplam</a:t>
            </a:r>
            <a:r>
              <a:rPr lang="en-US" sz="1700" b="1" dirty="0"/>
              <a:t> </a:t>
            </a:r>
            <a:r>
              <a:rPr lang="en-US" sz="1700" b="1" dirty="0" err="1"/>
              <a:t>örnek</a:t>
            </a:r>
            <a:r>
              <a:rPr lang="en-US" sz="1700" b="1" dirty="0"/>
              <a:t> </a:t>
            </a:r>
            <a:r>
              <a:rPr lang="en-US" sz="1700" b="1" dirty="0" err="1"/>
              <a:t>sayısına</a:t>
            </a:r>
            <a:r>
              <a:rPr lang="en-US" sz="1700" b="1" dirty="0"/>
              <a:t> </a:t>
            </a:r>
            <a:r>
              <a:rPr lang="en-US" sz="1700" b="1" dirty="0" err="1"/>
              <a:t>oranı</a:t>
            </a:r>
            <a:r>
              <a:rPr lang="en-US" sz="1700" dirty="0"/>
              <a:t> </a:t>
            </a:r>
            <a:r>
              <a:rPr lang="en-US" sz="1700" dirty="0" err="1"/>
              <a:t>olarak</a:t>
            </a:r>
            <a:r>
              <a:rPr lang="en-US" sz="1700" dirty="0"/>
              <a:t> </a:t>
            </a:r>
            <a:r>
              <a:rPr lang="en-US" sz="1700" dirty="0" err="1"/>
              <a:t>tanımlanır</a:t>
            </a:r>
            <a:r>
              <a:rPr lang="en-US" sz="1700" dirty="0"/>
              <a:t>.</a:t>
            </a:r>
          </a:p>
          <a:p>
            <a:r>
              <a:rPr lang="en-US" sz="1700" b="1" dirty="0"/>
              <a:t>2. Precision (</a:t>
            </a:r>
            <a:r>
              <a:rPr lang="en-US" sz="1700" b="1" dirty="0" err="1"/>
              <a:t>Kesinlik</a:t>
            </a:r>
            <a:r>
              <a:rPr lang="en-US" sz="1700" b="1" dirty="0"/>
              <a:t>)</a:t>
            </a:r>
            <a:r>
              <a:rPr lang="en-US" sz="1700" dirty="0"/>
              <a:t> Precision, </a:t>
            </a:r>
            <a:r>
              <a:rPr lang="en-US" sz="1700" b="1" dirty="0" err="1"/>
              <a:t>doğru</a:t>
            </a:r>
            <a:r>
              <a:rPr lang="en-US" sz="1700" b="1" dirty="0"/>
              <a:t> </a:t>
            </a:r>
            <a:r>
              <a:rPr lang="en-US" sz="1700" b="1" dirty="0" err="1"/>
              <a:t>tahmin</a:t>
            </a:r>
            <a:r>
              <a:rPr lang="en-US" sz="1700" b="1" dirty="0"/>
              <a:t> </a:t>
            </a:r>
            <a:r>
              <a:rPr lang="en-US" sz="1700" b="1" dirty="0" err="1"/>
              <a:t>edilen</a:t>
            </a:r>
            <a:r>
              <a:rPr lang="en-US" sz="1700" b="1" dirty="0"/>
              <a:t> </a:t>
            </a:r>
            <a:r>
              <a:rPr lang="en-US" sz="1700" b="1" dirty="0" err="1"/>
              <a:t>pozitif</a:t>
            </a:r>
            <a:r>
              <a:rPr lang="en-US" sz="1700" b="1" dirty="0"/>
              <a:t> </a:t>
            </a:r>
            <a:r>
              <a:rPr lang="en-US" sz="1700" b="1" dirty="0" err="1"/>
              <a:t>örneklerin</a:t>
            </a:r>
            <a:r>
              <a:rPr lang="en-US" sz="1700" b="1" dirty="0"/>
              <a:t> </a:t>
            </a:r>
            <a:r>
              <a:rPr lang="en-US" sz="1700" b="1" dirty="0" err="1"/>
              <a:t>sayısının</a:t>
            </a:r>
            <a:r>
              <a:rPr lang="en-US" sz="1700" dirty="0"/>
              <a:t>, </a:t>
            </a:r>
            <a:r>
              <a:rPr lang="en-US" sz="1700" b="1" dirty="0" err="1"/>
              <a:t>toplam</a:t>
            </a:r>
            <a:r>
              <a:rPr lang="en-US" sz="1700" b="1" dirty="0"/>
              <a:t> </a:t>
            </a:r>
            <a:r>
              <a:rPr lang="en-US" sz="1700" b="1" dirty="0" err="1"/>
              <a:t>pozitif</a:t>
            </a:r>
            <a:r>
              <a:rPr lang="en-US" sz="1700" b="1" dirty="0"/>
              <a:t> </a:t>
            </a:r>
            <a:r>
              <a:rPr lang="en-US" sz="1700" b="1" dirty="0" err="1"/>
              <a:t>tahmin</a:t>
            </a:r>
            <a:r>
              <a:rPr lang="en-US" sz="1700" b="1" dirty="0"/>
              <a:t> </a:t>
            </a:r>
            <a:r>
              <a:rPr lang="en-US" sz="1700" b="1" dirty="0" err="1"/>
              <a:t>edilen</a:t>
            </a:r>
            <a:r>
              <a:rPr lang="en-US" sz="1700" b="1" dirty="0"/>
              <a:t> </a:t>
            </a:r>
            <a:r>
              <a:rPr lang="en-US" sz="1700" b="1" dirty="0" err="1"/>
              <a:t>örnek</a:t>
            </a:r>
            <a:r>
              <a:rPr lang="en-US" sz="1700" b="1" dirty="0"/>
              <a:t> </a:t>
            </a:r>
            <a:r>
              <a:rPr lang="en-US" sz="1700" b="1" dirty="0" err="1"/>
              <a:t>sayısına</a:t>
            </a:r>
            <a:r>
              <a:rPr lang="en-US" sz="1700" b="1" dirty="0"/>
              <a:t> </a:t>
            </a:r>
            <a:r>
              <a:rPr lang="en-US" sz="1700" b="1" dirty="0" err="1"/>
              <a:t>oranı</a:t>
            </a:r>
            <a:r>
              <a:rPr lang="en-US" sz="1700" dirty="0" err="1"/>
              <a:t>dır</a:t>
            </a:r>
            <a:r>
              <a:rPr lang="en-US" sz="1700" dirty="0"/>
              <a:t>.</a:t>
            </a:r>
          </a:p>
          <a:p>
            <a:r>
              <a:rPr lang="en-US" sz="1700" b="1" dirty="0"/>
              <a:t>3. Recall (</a:t>
            </a:r>
            <a:r>
              <a:rPr lang="en-US" sz="1700" b="1" dirty="0" err="1"/>
              <a:t>Duyarlılık</a:t>
            </a:r>
            <a:r>
              <a:rPr lang="en-US" sz="1700" b="1" dirty="0"/>
              <a:t> / Geri </a:t>
            </a:r>
            <a:r>
              <a:rPr lang="en-US" sz="1700" b="1" dirty="0" err="1"/>
              <a:t>Çağırım</a:t>
            </a:r>
            <a:r>
              <a:rPr lang="en-US" sz="1700" b="1" dirty="0"/>
              <a:t>)</a:t>
            </a:r>
            <a:r>
              <a:rPr lang="en-US" sz="1700" dirty="0"/>
              <a:t> Recall, </a:t>
            </a:r>
            <a:r>
              <a:rPr lang="en-US" sz="1700" b="1" dirty="0" err="1"/>
              <a:t>doğru</a:t>
            </a:r>
            <a:r>
              <a:rPr lang="en-US" sz="1700" b="1" dirty="0"/>
              <a:t> </a:t>
            </a:r>
            <a:r>
              <a:rPr lang="en-US" sz="1700" b="1" dirty="0" err="1"/>
              <a:t>pozitif</a:t>
            </a:r>
            <a:r>
              <a:rPr lang="en-US" sz="1700" b="1" dirty="0"/>
              <a:t> </a:t>
            </a:r>
            <a:r>
              <a:rPr lang="en-US" sz="1700" b="1" dirty="0" err="1"/>
              <a:t>sonuçların</a:t>
            </a:r>
            <a:r>
              <a:rPr lang="en-US" sz="1700" b="1" dirty="0"/>
              <a:t> </a:t>
            </a:r>
            <a:r>
              <a:rPr lang="en-US" sz="1700" b="1" dirty="0" err="1"/>
              <a:t>sayısının</a:t>
            </a:r>
            <a:r>
              <a:rPr lang="en-US" sz="1700" dirty="0"/>
              <a:t>, </a:t>
            </a:r>
            <a:r>
              <a:rPr lang="en-US" sz="1700" dirty="0" err="1"/>
              <a:t>gerçekte</a:t>
            </a:r>
            <a:r>
              <a:rPr lang="en-US" sz="1700" dirty="0"/>
              <a:t> </a:t>
            </a:r>
            <a:r>
              <a:rPr lang="en-US" sz="1700" dirty="0" err="1"/>
              <a:t>pozitif</a:t>
            </a:r>
            <a:r>
              <a:rPr lang="en-US" sz="1700" dirty="0"/>
              <a:t> </a:t>
            </a:r>
            <a:r>
              <a:rPr lang="en-US" sz="1700" dirty="0" err="1"/>
              <a:t>olan</a:t>
            </a:r>
            <a:r>
              <a:rPr lang="en-US" sz="1700" dirty="0"/>
              <a:t> </a:t>
            </a:r>
            <a:r>
              <a:rPr lang="en-US" sz="1700" b="1" dirty="0" err="1"/>
              <a:t>tüm</a:t>
            </a:r>
            <a:r>
              <a:rPr lang="en-US" sz="1700" b="1" dirty="0"/>
              <a:t> </a:t>
            </a:r>
            <a:r>
              <a:rPr lang="en-US" sz="1700" b="1" dirty="0" err="1"/>
              <a:t>örneklerin</a:t>
            </a:r>
            <a:r>
              <a:rPr lang="en-US" sz="1700" b="1" dirty="0"/>
              <a:t> </a:t>
            </a:r>
            <a:r>
              <a:rPr lang="en-US" sz="1700" b="1" dirty="0" err="1"/>
              <a:t>sayısına</a:t>
            </a:r>
            <a:r>
              <a:rPr lang="en-US" sz="1700" b="1" dirty="0"/>
              <a:t> </a:t>
            </a:r>
            <a:r>
              <a:rPr lang="en-US" sz="1700" b="1" dirty="0" err="1"/>
              <a:t>oranı</a:t>
            </a:r>
            <a:r>
              <a:rPr lang="en-US" sz="1700" dirty="0"/>
              <a:t> </a:t>
            </a:r>
            <a:r>
              <a:rPr lang="en-US" sz="1700" dirty="0" err="1"/>
              <a:t>olarak</a:t>
            </a:r>
            <a:r>
              <a:rPr lang="en-US" sz="1700" dirty="0"/>
              <a:t> </a:t>
            </a:r>
            <a:r>
              <a:rPr lang="en-US" sz="1700" dirty="0" err="1"/>
              <a:t>tanımlanır</a:t>
            </a:r>
            <a:r>
              <a:rPr lang="en-US" sz="1700" dirty="0"/>
              <a:t>.</a:t>
            </a:r>
          </a:p>
          <a:p>
            <a:r>
              <a:rPr lang="en-US" sz="1700" b="1" dirty="0"/>
              <a:t>4. F-score (F-</a:t>
            </a:r>
            <a:r>
              <a:rPr lang="en-US" sz="1700" b="1" dirty="0" err="1"/>
              <a:t>ölçütü</a:t>
            </a:r>
            <a:r>
              <a:rPr lang="en-US" sz="1700" b="1" dirty="0"/>
              <a:t>)</a:t>
            </a:r>
            <a:r>
              <a:rPr lang="en-US" sz="1700" dirty="0"/>
              <a:t> F-score, </a:t>
            </a:r>
            <a:r>
              <a:rPr lang="en-US" sz="1700" b="1" dirty="0"/>
              <a:t>precision </a:t>
            </a:r>
            <a:r>
              <a:rPr lang="en-US" sz="1700" b="1" dirty="0" err="1"/>
              <a:t>ve</a:t>
            </a:r>
            <a:r>
              <a:rPr lang="en-US" sz="1700" b="1" dirty="0"/>
              <a:t> recall </a:t>
            </a:r>
            <a:r>
              <a:rPr lang="en-US" sz="1700" b="1" dirty="0" err="1"/>
              <a:t>değerlerinin</a:t>
            </a:r>
            <a:r>
              <a:rPr lang="en-US" sz="1700" b="1" dirty="0"/>
              <a:t> </a:t>
            </a:r>
            <a:r>
              <a:rPr lang="en-US" sz="1700" b="1" dirty="0" err="1"/>
              <a:t>ağırlıklı</a:t>
            </a:r>
            <a:r>
              <a:rPr lang="en-US" sz="1700" b="1" dirty="0"/>
              <a:t> </a:t>
            </a:r>
            <a:r>
              <a:rPr lang="en-US" sz="1700" b="1" dirty="0" err="1"/>
              <a:t>ortalaması</a:t>
            </a:r>
            <a:r>
              <a:rPr lang="en-US" sz="1700" dirty="0" err="1"/>
              <a:t>dır</a:t>
            </a:r>
            <a:r>
              <a:rPr lang="en-US" sz="1700" dirty="0"/>
              <a:t>. F-score </a:t>
            </a:r>
            <a:r>
              <a:rPr lang="en-US" sz="1700" dirty="0" err="1"/>
              <a:t>değeri</a:t>
            </a:r>
            <a:r>
              <a:rPr lang="en-US" sz="1700" dirty="0"/>
              <a:t> </a:t>
            </a:r>
            <a:r>
              <a:rPr lang="en-US" sz="1700" b="1" dirty="0"/>
              <a:t>1’e </a:t>
            </a:r>
            <a:r>
              <a:rPr lang="en-US" sz="1700" b="1" dirty="0" err="1"/>
              <a:t>ulaştığında</a:t>
            </a:r>
            <a:r>
              <a:rPr lang="en-US" sz="1700" b="1" dirty="0"/>
              <a:t> </a:t>
            </a:r>
            <a:r>
              <a:rPr lang="en-US" sz="1700" b="1" dirty="0" err="1"/>
              <a:t>mükemmel</a:t>
            </a:r>
            <a:r>
              <a:rPr lang="en-US" sz="1700" b="1" dirty="0"/>
              <a:t> </a:t>
            </a:r>
            <a:r>
              <a:rPr lang="en-US" sz="1700" b="1" dirty="0" err="1"/>
              <a:t>performansı</a:t>
            </a:r>
            <a:r>
              <a:rPr lang="en-US" sz="1700" dirty="0"/>
              <a:t>, </a:t>
            </a:r>
            <a:r>
              <a:rPr lang="en-US" sz="1700" b="1" dirty="0"/>
              <a:t>0 </a:t>
            </a:r>
            <a:r>
              <a:rPr lang="en-US" sz="1700" b="1" dirty="0" err="1"/>
              <a:t>olduğunda</a:t>
            </a:r>
            <a:r>
              <a:rPr lang="en-US" sz="1700" b="1" dirty="0"/>
              <a:t> </a:t>
            </a:r>
            <a:r>
              <a:rPr lang="en-US" sz="1700" b="1" dirty="0" err="1"/>
              <a:t>ise</a:t>
            </a:r>
            <a:r>
              <a:rPr lang="en-US" sz="1700" b="1" dirty="0"/>
              <a:t> </a:t>
            </a:r>
            <a:r>
              <a:rPr lang="en-US" sz="1700" b="1" dirty="0" err="1"/>
              <a:t>modelin</a:t>
            </a:r>
            <a:r>
              <a:rPr lang="en-US" sz="1700" b="1" dirty="0"/>
              <a:t> </a:t>
            </a:r>
            <a:r>
              <a:rPr lang="en-US" sz="1700" b="1" dirty="0" err="1"/>
              <a:t>tamamen</a:t>
            </a:r>
            <a:r>
              <a:rPr lang="en-US" sz="1700" b="1" dirty="0"/>
              <a:t> </a:t>
            </a:r>
            <a:r>
              <a:rPr lang="en-US" sz="1700" b="1" dirty="0" err="1"/>
              <a:t>başarısız</a:t>
            </a:r>
            <a:r>
              <a:rPr lang="en-US" sz="1700" b="1" dirty="0"/>
              <a:t> </a:t>
            </a:r>
            <a:r>
              <a:rPr lang="en-US" sz="1700" b="1" dirty="0" err="1"/>
              <a:t>olduğunu</a:t>
            </a:r>
            <a:r>
              <a:rPr lang="en-US" sz="1700" dirty="0"/>
              <a:t> </a:t>
            </a:r>
            <a:r>
              <a:rPr lang="en-US" sz="1700" dirty="0" err="1"/>
              <a:t>ifade</a:t>
            </a:r>
            <a:r>
              <a:rPr lang="en-US" sz="1700" dirty="0"/>
              <a:t> </a:t>
            </a:r>
            <a:r>
              <a:rPr lang="en-US" sz="1700" dirty="0" err="1"/>
              <a:t>eder</a:t>
            </a:r>
            <a:r>
              <a:rPr lang="en-US" sz="1700" dirty="0"/>
              <a:t>.</a:t>
            </a:r>
          </a:p>
          <a:p>
            <a:r>
              <a:rPr lang="en-US" sz="1700" b="1" dirty="0"/>
              <a:t>5. F-beta-score (F-</a:t>
            </a:r>
            <a:r>
              <a:rPr lang="el-GR" sz="1700" b="1" dirty="0"/>
              <a:t>β </a:t>
            </a:r>
            <a:r>
              <a:rPr lang="en-US" sz="1700" b="1" dirty="0" err="1"/>
              <a:t>ölçütü</a:t>
            </a:r>
            <a:r>
              <a:rPr lang="en-US" sz="1700" b="1" dirty="0"/>
              <a:t>)</a:t>
            </a:r>
            <a:r>
              <a:rPr lang="en-US" sz="1700" dirty="0"/>
              <a:t> F-beta-score, F-</a:t>
            </a:r>
            <a:r>
              <a:rPr lang="en-US" sz="1700" dirty="0" err="1"/>
              <a:t>score’un</a:t>
            </a:r>
            <a:r>
              <a:rPr lang="en-US" sz="1700" dirty="0"/>
              <a:t> </a:t>
            </a:r>
            <a:r>
              <a:rPr lang="en-US" sz="1700" dirty="0" err="1"/>
              <a:t>genelleştirilmiş</a:t>
            </a:r>
            <a:r>
              <a:rPr lang="en-US" sz="1700" dirty="0"/>
              <a:t> </a:t>
            </a:r>
            <a:r>
              <a:rPr lang="en-US" sz="1700" dirty="0" err="1"/>
              <a:t>hâlidir</a:t>
            </a:r>
            <a:r>
              <a:rPr lang="en-US" sz="1700" dirty="0"/>
              <a:t> </a:t>
            </a:r>
            <a:r>
              <a:rPr lang="en-US" sz="1700" dirty="0" err="1"/>
              <a:t>ve</a:t>
            </a:r>
            <a:r>
              <a:rPr lang="en-US" sz="1700" dirty="0"/>
              <a:t> </a:t>
            </a:r>
            <a:r>
              <a:rPr lang="en-US" sz="1700" b="1" dirty="0"/>
              <a:t>beta (</a:t>
            </a:r>
            <a:r>
              <a:rPr lang="el-GR" sz="1700" b="1" dirty="0"/>
              <a:t>β)</a:t>
            </a:r>
            <a:r>
              <a:rPr lang="el-GR" sz="1700" dirty="0"/>
              <a:t> </a:t>
            </a:r>
            <a:r>
              <a:rPr lang="en-US" sz="1700" dirty="0" err="1"/>
              <a:t>adı</a:t>
            </a:r>
            <a:r>
              <a:rPr lang="en-US" sz="1700" dirty="0"/>
              <a:t> </a:t>
            </a:r>
            <a:r>
              <a:rPr lang="en-US" sz="1700" dirty="0" err="1"/>
              <a:t>verilen</a:t>
            </a:r>
            <a:r>
              <a:rPr lang="en-US" sz="1700" dirty="0"/>
              <a:t> </a:t>
            </a:r>
            <a:r>
              <a:rPr lang="en-US" sz="1700" dirty="0" err="1"/>
              <a:t>bir</a:t>
            </a:r>
            <a:r>
              <a:rPr lang="en-US" sz="1700" dirty="0"/>
              <a:t> </a:t>
            </a:r>
            <a:r>
              <a:rPr lang="en-US" sz="1700" dirty="0" err="1"/>
              <a:t>yapılandırma</a:t>
            </a:r>
            <a:r>
              <a:rPr lang="en-US" sz="1700" dirty="0"/>
              <a:t> </a:t>
            </a:r>
            <a:r>
              <a:rPr lang="en-US" sz="1700" dirty="0" err="1"/>
              <a:t>parametresi</a:t>
            </a:r>
            <a:r>
              <a:rPr lang="en-US" sz="1700" dirty="0"/>
              <a:t> </a:t>
            </a:r>
            <a:r>
              <a:rPr lang="en-US" sz="1700" dirty="0" err="1"/>
              <a:t>içerir</a:t>
            </a:r>
            <a:r>
              <a:rPr lang="en-US" sz="1700" dirty="0"/>
              <a:t>. </a:t>
            </a:r>
            <a:r>
              <a:rPr lang="en-US" sz="1700" dirty="0" err="1"/>
              <a:t>Varsayılan</a:t>
            </a:r>
            <a:r>
              <a:rPr lang="en-US" sz="1700" dirty="0"/>
              <a:t> beta </a:t>
            </a:r>
            <a:r>
              <a:rPr lang="en-US" sz="1700" dirty="0" err="1"/>
              <a:t>değeri</a:t>
            </a:r>
            <a:r>
              <a:rPr lang="en-US" sz="1700" dirty="0"/>
              <a:t> </a:t>
            </a:r>
            <a:r>
              <a:rPr lang="en-US" sz="1700" b="1" dirty="0"/>
              <a:t>1.0</a:t>
            </a:r>
            <a:r>
              <a:rPr lang="en-US" sz="1700" dirty="0"/>
              <a:t> </a:t>
            </a:r>
            <a:r>
              <a:rPr lang="en-US" sz="1700" dirty="0" err="1"/>
              <a:t>olup</a:t>
            </a:r>
            <a:r>
              <a:rPr lang="en-US" sz="1700" dirty="0"/>
              <a:t> </a:t>
            </a:r>
            <a:r>
              <a:rPr lang="en-US" sz="1700" dirty="0" err="1"/>
              <a:t>bu</a:t>
            </a:r>
            <a:r>
              <a:rPr lang="en-US" sz="1700" dirty="0"/>
              <a:t> durum </a:t>
            </a:r>
            <a:r>
              <a:rPr lang="en-US" sz="1700" dirty="0" err="1"/>
              <a:t>klasik</a:t>
            </a:r>
            <a:r>
              <a:rPr lang="en-US" sz="1700" dirty="0"/>
              <a:t> F-score </a:t>
            </a:r>
            <a:r>
              <a:rPr lang="en-US" sz="1700" dirty="0" err="1"/>
              <a:t>ile</a:t>
            </a:r>
            <a:r>
              <a:rPr lang="en-US" sz="1700" dirty="0"/>
              <a:t> </a:t>
            </a:r>
            <a:r>
              <a:rPr lang="en-US" sz="1700" dirty="0" err="1"/>
              <a:t>aynıdır</a:t>
            </a:r>
            <a:r>
              <a:rPr lang="en-US" sz="1700" dirty="0"/>
              <a:t>.</a:t>
            </a:r>
          </a:p>
          <a:p>
            <a:r>
              <a:rPr lang="en-US" sz="1700" b="1" dirty="0"/>
              <a:t>Daha </a:t>
            </a:r>
            <a:r>
              <a:rPr lang="en-US" sz="1700" b="1" dirty="0" err="1"/>
              <a:t>küçük</a:t>
            </a:r>
            <a:r>
              <a:rPr lang="en-US" sz="1700" b="1" dirty="0"/>
              <a:t> beta </a:t>
            </a:r>
            <a:r>
              <a:rPr lang="en-US" sz="1700" b="1" dirty="0" err="1"/>
              <a:t>değerleri</a:t>
            </a:r>
            <a:r>
              <a:rPr lang="en-US" sz="1700" dirty="0"/>
              <a:t> (</a:t>
            </a:r>
            <a:r>
              <a:rPr lang="en-US" sz="1700" dirty="0" err="1"/>
              <a:t>ör</a:t>
            </a:r>
            <a:r>
              <a:rPr lang="en-US" sz="1700" dirty="0"/>
              <a:t>. </a:t>
            </a:r>
            <a:r>
              <a:rPr lang="en-US" sz="1700" b="1" dirty="0"/>
              <a:t>0.5</a:t>
            </a:r>
            <a:r>
              <a:rPr lang="en-US" sz="1700" dirty="0"/>
              <a:t>), </a:t>
            </a:r>
            <a:r>
              <a:rPr lang="en-US" sz="1700" dirty="0" err="1"/>
              <a:t>precision’a</a:t>
            </a:r>
            <a:r>
              <a:rPr lang="en-US" sz="1700" dirty="0"/>
              <a:t> </a:t>
            </a:r>
            <a:r>
              <a:rPr lang="en-US" sz="1700" dirty="0" err="1"/>
              <a:t>daha</a:t>
            </a:r>
            <a:r>
              <a:rPr lang="en-US" sz="1700" dirty="0"/>
              <a:t> </a:t>
            </a:r>
            <a:r>
              <a:rPr lang="en-US" sz="1700" dirty="0" err="1"/>
              <a:t>fazla</a:t>
            </a:r>
            <a:r>
              <a:rPr lang="en-US" sz="1700" dirty="0"/>
              <a:t>, </a:t>
            </a:r>
            <a:r>
              <a:rPr lang="en-US" sz="1700" dirty="0" err="1"/>
              <a:t>recall’a</a:t>
            </a:r>
            <a:r>
              <a:rPr lang="en-US" sz="1700" dirty="0"/>
              <a:t> </a:t>
            </a:r>
            <a:r>
              <a:rPr lang="en-US" sz="1700" dirty="0" err="1"/>
              <a:t>daha</a:t>
            </a:r>
            <a:r>
              <a:rPr lang="en-US" sz="1700" dirty="0"/>
              <a:t> </a:t>
            </a:r>
            <a:r>
              <a:rPr lang="en-US" sz="1700" dirty="0" err="1"/>
              <a:t>az</a:t>
            </a:r>
            <a:r>
              <a:rPr lang="en-US" sz="1700" dirty="0"/>
              <a:t> </a:t>
            </a:r>
            <a:r>
              <a:rPr lang="en-US" sz="1700" dirty="0" err="1"/>
              <a:t>ağırlık</a:t>
            </a:r>
            <a:r>
              <a:rPr lang="en-US" sz="1700" dirty="0"/>
              <a:t> </a:t>
            </a:r>
            <a:r>
              <a:rPr lang="en-US" sz="1700" dirty="0" err="1"/>
              <a:t>verir</a:t>
            </a:r>
            <a:r>
              <a:rPr lang="en-US" sz="1700" dirty="0"/>
              <a:t>.</a:t>
            </a:r>
          </a:p>
          <a:p>
            <a:r>
              <a:rPr lang="en-US" sz="1700" b="1" dirty="0"/>
              <a:t>Daha </a:t>
            </a:r>
            <a:r>
              <a:rPr lang="en-US" sz="1700" b="1" dirty="0" err="1"/>
              <a:t>büyük</a:t>
            </a:r>
            <a:r>
              <a:rPr lang="en-US" sz="1700" b="1" dirty="0"/>
              <a:t> beta </a:t>
            </a:r>
            <a:r>
              <a:rPr lang="en-US" sz="1700" b="1" dirty="0" err="1"/>
              <a:t>değerleri</a:t>
            </a:r>
            <a:r>
              <a:rPr lang="en-US" sz="1700" dirty="0"/>
              <a:t> (</a:t>
            </a:r>
            <a:r>
              <a:rPr lang="en-US" sz="1700" dirty="0" err="1"/>
              <a:t>ör</a:t>
            </a:r>
            <a:r>
              <a:rPr lang="en-US" sz="1700" dirty="0"/>
              <a:t>. </a:t>
            </a:r>
            <a:r>
              <a:rPr lang="en-US" sz="1700" b="1" dirty="0"/>
              <a:t>2.0</a:t>
            </a:r>
            <a:r>
              <a:rPr lang="en-US" sz="1700" dirty="0"/>
              <a:t>), </a:t>
            </a:r>
            <a:r>
              <a:rPr lang="en-US" sz="1700" dirty="0" err="1"/>
              <a:t>recall’a</a:t>
            </a:r>
            <a:r>
              <a:rPr lang="en-US" sz="1700" dirty="0"/>
              <a:t> </a:t>
            </a:r>
            <a:r>
              <a:rPr lang="en-US" sz="1700" dirty="0" err="1"/>
              <a:t>daha</a:t>
            </a:r>
            <a:r>
              <a:rPr lang="en-US" sz="1700" dirty="0"/>
              <a:t> </a:t>
            </a:r>
            <a:r>
              <a:rPr lang="en-US" sz="1700" dirty="0" err="1"/>
              <a:t>fazla</a:t>
            </a:r>
            <a:r>
              <a:rPr lang="en-US" sz="1700" dirty="0"/>
              <a:t>, </a:t>
            </a:r>
            <a:r>
              <a:rPr lang="en-US" sz="1700" dirty="0" err="1"/>
              <a:t>precision’a</a:t>
            </a:r>
            <a:r>
              <a:rPr lang="en-US" sz="1700" dirty="0"/>
              <a:t> </a:t>
            </a:r>
            <a:r>
              <a:rPr lang="en-US" sz="1700" dirty="0" err="1"/>
              <a:t>daha</a:t>
            </a:r>
            <a:r>
              <a:rPr lang="en-US" sz="1700" dirty="0"/>
              <a:t> </a:t>
            </a:r>
            <a:r>
              <a:rPr lang="en-US" sz="1700" dirty="0" err="1"/>
              <a:t>az</a:t>
            </a:r>
            <a:r>
              <a:rPr lang="en-US" sz="1700" dirty="0"/>
              <a:t> </a:t>
            </a:r>
            <a:r>
              <a:rPr lang="en-US" sz="1700" dirty="0" err="1"/>
              <a:t>ağırlık</a:t>
            </a:r>
            <a:r>
              <a:rPr lang="en-US" sz="1700" dirty="0"/>
              <a:t> </a:t>
            </a:r>
            <a:r>
              <a:rPr lang="en-US" sz="1700" dirty="0" err="1"/>
              <a:t>verir</a:t>
            </a:r>
            <a:r>
              <a:rPr lang="en-US" sz="1700" dirty="0"/>
              <a:t>.</a:t>
            </a:r>
          </a:p>
          <a:p>
            <a:endParaRPr lang="en-TR" sz="1700" dirty="0"/>
          </a:p>
        </p:txBody>
      </p:sp>
    </p:spTree>
    <p:extLst>
      <p:ext uri="{BB962C8B-B14F-4D97-AF65-F5344CB8AC3E}">
        <p14:creationId xmlns:p14="http://schemas.microsoft.com/office/powerpoint/2010/main" val="56532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614C8-4DBC-4636-BD78-1E59D50D9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TR" sz="3900" b="1" dirty="0"/>
              <a:t>Bizim İçin En Önemli Metrikler</a:t>
            </a:r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DBAF956B-591A-4461-BB3C-79AA176B0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TR"/>
          </a:p>
        </p:txBody>
      </p:sp>
      <p:sp>
        <p:nvSpPr>
          <p:cNvPr id="21" name="Freeform 23">
            <a:extLst>
              <a:ext uri="{FF2B5EF4-FFF2-40B4-BE49-F238E27FC236}">
                <a16:creationId xmlns:a16="http://schemas.microsoft.com/office/drawing/2014/main" id="{E8895FAA-0D03-43F6-9594-A8733552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BAE51B8F-B17B-BAB1-0482-1273AC28D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372" y="647699"/>
            <a:ext cx="4569546" cy="3242202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18FB696-BC5E-43A4-9768-4BB5278B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BF32C4-8184-56C3-DD8C-4224D5A7E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2052918"/>
            <a:ext cx="4165579" cy="453323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Recall </a:t>
            </a:r>
            <a:r>
              <a:rPr lang="en-US" sz="1400" dirty="0" err="1"/>
              <a:t>değerinin</a:t>
            </a:r>
            <a:r>
              <a:rPr lang="en-US" sz="1400" dirty="0"/>
              <a:t> </a:t>
            </a:r>
            <a:r>
              <a:rPr lang="en-US" sz="1400" b="1" dirty="0" err="1"/>
              <a:t>olabildiğince</a:t>
            </a:r>
            <a:r>
              <a:rPr lang="en-US" sz="1400" b="1" dirty="0"/>
              <a:t> </a:t>
            </a:r>
            <a:r>
              <a:rPr lang="en-US" sz="1400" b="1" dirty="0" err="1"/>
              <a:t>yüksek</a:t>
            </a:r>
            <a:r>
              <a:rPr lang="en-US" sz="1400" b="1" dirty="0"/>
              <a:t> </a:t>
            </a:r>
            <a:r>
              <a:rPr lang="en-US" sz="1400" b="1" dirty="0" err="1"/>
              <a:t>olması</a:t>
            </a:r>
            <a:r>
              <a:rPr lang="en-US" sz="1400" dirty="0"/>
              <a:t> </a:t>
            </a:r>
            <a:r>
              <a:rPr lang="en-US" sz="1400" dirty="0" err="1"/>
              <a:t>gerekmektedir</a:t>
            </a:r>
            <a:r>
              <a:rPr lang="en-US" sz="1400" dirty="0"/>
              <a:t>; </a:t>
            </a:r>
            <a:r>
              <a:rPr lang="en-US" sz="1400" dirty="0" err="1"/>
              <a:t>çünkü</a:t>
            </a:r>
            <a:r>
              <a:rPr lang="en-US" sz="1400" dirty="0"/>
              <a:t> </a:t>
            </a:r>
            <a:r>
              <a:rPr lang="en-US" sz="1400" dirty="0" err="1"/>
              <a:t>mümkün</a:t>
            </a:r>
            <a:r>
              <a:rPr lang="en-US" sz="1400" dirty="0"/>
              <a:t> </a:t>
            </a:r>
            <a:r>
              <a:rPr lang="en-US" sz="1400" dirty="0" err="1"/>
              <a:t>olduğunca</a:t>
            </a:r>
            <a:r>
              <a:rPr lang="en-US" sz="1400" dirty="0"/>
              <a:t> </a:t>
            </a:r>
            <a:r>
              <a:rPr lang="en-US" sz="1400" dirty="0" err="1"/>
              <a:t>fazla</a:t>
            </a:r>
            <a:r>
              <a:rPr lang="en-US" sz="1400" dirty="0"/>
              <a:t> </a:t>
            </a:r>
            <a:r>
              <a:rPr lang="en-US" sz="1400" b="1" dirty="0" err="1"/>
              <a:t>inme</a:t>
            </a:r>
            <a:r>
              <a:rPr lang="en-US" sz="1400" b="1" dirty="0"/>
              <a:t> (stroke) </a:t>
            </a:r>
            <a:r>
              <a:rPr lang="en-US" sz="1400" b="1" dirty="0" err="1"/>
              <a:t>vakasını</a:t>
            </a:r>
            <a:r>
              <a:rPr lang="en-US" sz="1400" b="1" dirty="0"/>
              <a:t> </a:t>
            </a:r>
            <a:r>
              <a:rPr lang="en-US" sz="1400" b="1" dirty="0" err="1"/>
              <a:t>tespit</a:t>
            </a:r>
            <a:r>
              <a:rPr lang="en-US" sz="1400" b="1" dirty="0"/>
              <a:t> </a:t>
            </a:r>
            <a:r>
              <a:rPr lang="en-US" sz="1400" b="1" dirty="0" err="1"/>
              <a:t>etmek</a:t>
            </a:r>
            <a:r>
              <a:rPr lang="en-US" sz="1400" dirty="0"/>
              <a:t> </a:t>
            </a:r>
            <a:r>
              <a:rPr lang="en-US" sz="1400" dirty="0" err="1"/>
              <a:t>istiyoruz</a:t>
            </a:r>
            <a:r>
              <a:rPr lang="en-US" sz="1400" dirty="0"/>
              <a:t>. FN </a:t>
            </a:r>
            <a:r>
              <a:rPr lang="en-US" sz="1400" dirty="0" err="1"/>
              <a:t>maliyeti</a:t>
            </a:r>
            <a:r>
              <a:rPr lang="en-US" sz="1400" dirty="0"/>
              <a:t>, FP </a:t>
            </a:r>
            <a:r>
              <a:rPr lang="en-US" sz="1400" dirty="0" err="1"/>
              <a:t>maliyetine</a:t>
            </a:r>
            <a:r>
              <a:rPr lang="en-US" sz="1400" dirty="0"/>
              <a:t> </a:t>
            </a:r>
            <a:r>
              <a:rPr lang="en-US" sz="1400" dirty="0" err="1"/>
              <a:t>kıyasla</a:t>
            </a:r>
            <a:r>
              <a:rPr lang="en-US" sz="1400" dirty="0"/>
              <a:t> </a:t>
            </a:r>
            <a:r>
              <a:rPr lang="en-US" sz="1400" dirty="0" err="1"/>
              <a:t>çok</a:t>
            </a:r>
            <a:r>
              <a:rPr lang="en-US" sz="1400" dirty="0"/>
              <a:t> </a:t>
            </a:r>
            <a:r>
              <a:rPr lang="en-US" sz="1400" dirty="0" err="1"/>
              <a:t>daha</a:t>
            </a:r>
            <a:r>
              <a:rPr lang="en-US" sz="1400" dirty="0"/>
              <a:t> </a:t>
            </a:r>
            <a:r>
              <a:rPr lang="en-US" sz="1400" dirty="0" err="1"/>
              <a:t>yüksektir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bu</a:t>
            </a:r>
            <a:r>
              <a:rPr lang="en-US" sz="1400" dirty="0"/>
              <a:t> </a:t>
            </a:r>
            <a:r>
              <a:rPr lang="en-US" sz="1400" dirty="0" err="1"/>
              <a:t>nedenle</a:t>
            </a:r>
            <a:r>
              <a:rPr lang="en-US" sz="1400" dirty="0"/>
              <a:t> </a:t>
            </a:r>
            <a:r>
              <a:rPr lang="en-US" sz="1400" dirty="0" err="1"/>
              <a:t>FN’yi</a:t>
            </a:r>
            <a:r>
              <a:rPr lang="en-US" sz="1400" dirty="0"/>
              <a:t> minimize </a:t>
            </a:r>
            <a:r>
              <a:rPr lang="en-US" sz="1400" dirty="0" err="1"/>
              <a:t>etmek</a:t>
            </a:r>
            <a:r>
              <a:rPr lang="en-US" sz="1400" dirty="0"/>
              <a:t> </a:t>
            </a:r>
            <a:r>
              <a:rPr lang="en-US" sz="1400" dirty="0" err="1"/>
              <a:t>önceliklidir</a:t>
            </a:r>
            <a:r>
              <a:rPr lang="en-US" sz="14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Bu </a:t>
            </a:r>
            <a:r>
              <a:rPr lang="en-US" sz="1400" dirty="0" err="1"/>
              <a:t>problemde</a:t>
            </a:r>
            <a:r>
              <a:rPr lang="en-US" sz="1400" dirty="0"/>
              <a:t> </a:t>
            </a:r>
            <a:r>
              <a:rPr lang="en-US" sz="1400" b="1" dirty="0"/>
              <a:t>recall, </a:t>
            </a:r>
            <a:r>
              <a:rPr lang="en-US" sz="1400" b="1" dirty="0" err="1"/>
              <a:t>precision’dan</a:t>
            </a:r>
            <a:r>
              <a:rPr lang="en-US" sz="1400" b="1" dirty="0"/>
              <a:t> </a:t>
            </a:r>
            <a:r>
              <a:rPr lang="en-US" sz="1400" b="1" dirty="0" err="1"/>
              <a:t>çok</a:t>
            </a:r>
            <a:r>
              <a:rPr lang="en-US" sz="1400" b="1" dirty="0"/>
              <a:t> </a:t>
            </a:r>
            <a:r>
              <a:rPr lang="en-US" sz="1400" b="1" dirty="0" err="1"/>
              <a:t>daha</a:t>
            </a:r>
            <a:r>
              <a:rPr lang="en-US" sz="1400" b="1" dirty="0"/>
              <a:t> </a:t>
            </a:r>
            <a:r>
              <a:rPr lang="en-US" sz="1400" b="1" dirty="0" err="1"/>
              <a:t>önemlidir</a:t>
            </a:r>
            <a:r>
              <a:rPr lang="en-US" sz="1400" dirty="0"/>
              <a:t>. </a:t>
            </a:r>
            <a:r>
              <a:rPr lang="en-US" sz="1400" dirty="0" err="1"/>
              <a:t>Öncelikli</a:t>
            </a:r>
            <a:r>
              <a:rPr lang="en-US" sz="1400" dirty="0"/>
              <a:t> </a:t>
            </a:r>
            <a:r>
              <a:rPr lang="en-US" sz="1400" dirty="0" err="1"/>
              <a:t>amacımız</a:t>
            </a:r>
            <a:r>
              <a:rPr lang="en-US" sz="1400" dirty="0"/>
              <a:t>, </a:t>
            </a:r>
            <a:r>
              <a:rPr lang="en-US" sz="1400" dirty="0" err="1"/>
              <a:t>inme</a:t>
            </a:r>
            <a:r>
              <a:rPr lang="en-US" sz="1400" dirty="0"/>
              <a:t> </a:t>
            </a:r>
            <a:r>
              <a:rPr lang="en-US" sz="1400" dirty="0" err="1"/>
              <a:t>vakalarını</a:t>
            </a:r>
            <a:r>
              <a:rPr lang="en-US" sz="1400" dirty="0"/>
              <a:t> </a:t>
            </a:r>
            <a:r>
              <a:rPr lang="en-US" sz="1400" dirty="0" err="1"/>
              <a:t>olabildiğince</a:t>
            </a:r>
            <a:r>
              <a:rPr lang="en-US" sz="1400" dirty="0"/>
              <a:t> </a:t>
            </a:r>
            <a:r>
              <a:rPr lang="en-US" sz="1400" dirty="0" err="1"/>
              <a:t>erken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eksiksiz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şekilde</a:t>
            </a:r>
            <a:r>
              <a:rPr lang="en-US" sz="1400" dirty="0"/>
              <a:t> </a:t>
            </a:r>
            <a:r>
              <a:rPr lang="en-US" sz="1400" dirty="0" err="1"/>
              <a:t>belirleyebilmektir</a:t>
            </a:r>
            <a:r>
              <a:rPr lang="en-US" sz="1400" dirty="0"/>
              <a:t>. Bu </a:t>
            </a:r>
            <a:r>
              <a:rPr lang="en-US" sz="1400" dirty="0" err="1"/>
              <a:t>yüzden</a:t>
            </a:r>
            <a:r>
              <a:rPr lang="en-US" sz="1400" dirty="0"/>
              <a:t> </a:t>
            </a:r>
            <a:r>
              <a:rPr lang="en-US" sz="1400" b="1" dirty="0"/>
              <a:t>beta = 4</a:t>
            </a:r>
            <a:r>
              <a:rPr lang="en-US" sz="1400" dirty="0"/>
              <a:t> </a:t>
            </a:r>
            <a:r>
              <a:rPr lang="en-US" sz="1400" dirty="0" err="1"/>
              <a:t>olacak</a:t>
            </a:r>
            <a:r>
              <a:rPr lang="en-US" sz="1400" dirty="0"/>
              <a:t> </a:t>
            </a:r>
            <a:r>
              <a:rPr lang="en-US" sz="1400" dirty="0" err="1"/>
              <a:t>şekilde</a:t>
            </a:r>
            <a:r>
              <a:rPr lang="en-US" sz="1400" dirty="0"/>
              <a:t> </a:t>
            </a:r>
            <a:r>
              <a:rPr lang="en-US" sz="1400" b="1" dirty="0"/>
              <a:t>F-beta </a:t>
            </a:r>
            <a:r>
              <a:rPr lang="en-US" sz="1400" b="1" dirty="0" err="1"/>
              <a:t>skoru</a:t>
            </a:r>
            <a:r>
              <a:rPr lang="en-US" sz="1400" dirty="0"/>
              <a:t> </a:t>
            </a:r>
            <a:r>
              <a:rPr lang="en-US" sz="1400" dirty="0" err="1"/>
              <a:t>kullanılacaktır</a:t>
            </a:r>
            <a:r>
              <a:rPr lang="en-US" sz="1400" dirty="0"/>
              <a:t>. Bu, </a:t>
            </a:r>
            <a:r>
              <a:rPr lang="en-US" sz="1400" dirty="0" err="1"/>
              <a:t>recall’un</a:t>
            </a:r>
            <a:r>
              <a:rPr lang="en-US" sz="1400" dirty="0"/>
              <a:t> </a:t>
            </a:r>
            <a:r>
              <a:rPr lang="en-US" sz="1400" dirty="0" err="1"/>
              <a:t>precision’a</a:t>
            </a:r>
            <a:r>
              <a:rPr lang="en-US" sz="1400" dirty="0"/>
              <a:t> </a:t>
            </a:r>
            <a:r>
              <a:rPr lang="en-US" sz="1400" dirty="0" err="1"/>
              <a:t>kıyasla</a:t>
            </a:r>
            <a:r>
              <a:rPr lang="en-US" sz="1400" dirty="0"/>
              <a:t> </a:t>
            </a:r>
            <a:r>
              <a:rPr lang="en-US" sz="1400" b="1" dirty="0"/>
              <a:t>4 kat </a:t>
            </a:r>
            <a:r>
              <a:rPr lang="en-US" sz="1400" b="1" dirty="0" err="1"/>
              <a:t>daha</a:t>
            </a:r>
            <a:r>
              <a:rPr lang="en-US" sz="1400" b="1" dirty="0"/>
              <a:t> </a:t>
            </a:r>
            <a:r>
              <a:rPr lang="en-US" sz="1400" b="1" dirty="0" err="1"/>
              <a:t>önemli</a:t>
            </a:r>
            <a:r>
              <a:rPr lang="en-US" sz="1400" dirty="0"/>
              <a:t> </a:t>
            </a:r>
            <a:r>
              <a:rPr lang="en-US" sz="1400" dirty="0" err="1"/>
              <a:t>olduğu</a:t>
            </a:r>
            <a:r>
              <a:rPr lang="en-US" sz="1400" dirty="0"/>
              <a:t> </a:t>
            </a:r>
            <a:r>
              <a:rPr lang="en-US" sz="1400" dirty="0" err="1"/>
              <a:t>varsayımına</a:t>
            </a:r>
            <a:r>
              <a:rPr lang="en-US" sz="1400" dirty="0"/>
              <a:t> </a:t>
            </a:r>
            <a:r>
              <a:rPr lang="en-US" sz="1400" dirty="0" err="1"/>
              <a:t>dayanmaktadır</a:t>
            </a:r>
            <a:r>
              <a:rPr lang="en-US" sz="14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400" b="1" dirty="0"/>
              <a:t>Accuracy (</a:t>
            </a:r>
            <a:r>
              <a:rPr lang="en-US" sz="1400" b="1" dirty="0" err="1"/>
              <a:t>doğruluk</a:t>
            </a:r>
            <a:r>
              <a:rPr lang="en-US" sz="1400" b="1" dirty="0"/>
              <a:t>)</a:t>
            </a:r>
            <a:r>
              <a:rPr lang="en-US" sz="1400" dirty="0"/>
              <a:t> </a:t>
            </a:r>
            <a:r>
              <a:rPr lang="en-US" sz="1400" dirty="0" err="1"/>
              <a:t>metriği</a:t>
            </a:r>
            <a:r>
              <a:rPr lang="en-US" sz="1400" dirty="0"/>
              <a:t> </a:t>
            </a:r>
            <a:r>
              <a:rPr lang="en-US" sz="1400" dirty="0" err="1"/>
              <a:t>ise</a:t>
            </a:r>
            <a:r>
              <a:rPr lang="en-US" sz="1400" dirty="0"/>
              <a:t> </a:t>
            </a:r>
            <a:r>
              <a:rPr lang="en-US" sz="1400" dirty="0" err="1"/>
              <a:t>bu</a:t>
            </a:r>
            <a:r>
              <a:rPr lang="en-US" sz="1400" dirty="0"/>
              <a:t> problem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uygun</a:t>
            </a:r>
            <a:r>
              <a:rPr lang="en-US" sz="1400" dirty="0"/>
              <a:t> </a:t>
            </a:r>
            <a:r>
              <a:rPr lang="en-US" sz="1400" dirty="0" err="1"/>
              <a:t>değildir</a:t>
            </a:r>
            <a:r>
              <a:rPr lang="en-US" sz="1400" dirty="0"/>
              <a:t>. </a:t>
            </a:r>
            <a:r>
              <a:rPr lang="en-US" sz="1400" dirty="0" err="1"/>
              <a:t>Tüm</a:t>
            </a:r>
            <a:r>
              <a:rPr lang="en-US" sz="1400" dirty="0"/>
              <a:t> </a:t>
            </a:r>
            <a:r>
              <a:rPr lang="en-US" sz="1400" dirty="0" err="1"/>
              <a:t>inme</a:t>
            </a:r>
            <a:r>
              <a:rPr lang="en-US" sz="1400" dirty="0"/>
              <a:t> </a:t>
            </a:r>
            <a:r>
              <a:rPr lang="en-US" sz="1400" dirty="0" err="1"/>
              <a:t>vakalarını</a:t>
            </a:r>
            <a:r>
              <a:rPr lang="en-US" sz="1400" dirty="0"/>
              <a:t> </a:t>
            </a:r>
            <a:r>
              <a:rPr lang="en-US" sz="1400" dirty="0" err="1"/>
              <a:t>eksiksiz</a:t>
            </a:r>
            <a:r>
              <a:rPr lang="en-US" sz="1400" dirty="0"/>
              <a:t> </a:t>
            </a:r>
            <a:r>
              <a:rPr lang="en-US" sz="1400" dirty="0" err="1"/>
              <a:t>tahmin</a:t>
            </a:r>
            <a:r>
              <a:rPr lang="en-US" sz="1400" dirty="0"/>
              <a:t> </a:t>
            </a:r>
            <a:r>
              <a:rPr lang="en-US" sz="1400" dirty="0" err="1"/>
              <a:t>etmek</a:t>
            </a:r>
            <a:r>
              <a:rPr lang="en-US" sz="1400" dirty="0"/>
              <a:t> </a:t>
            </a:r>
            <a:r>
              <a:rPr lang="en-US" sz="1400" dirty="0" err="1"/>
              <a:t>pratikte</a:t>
            </a:r>
            <a:r>
              <a:rPr lang="en-US" sz="1400" dirty="0"/>
              <a:t> </a:t>
            </a:r>
            <a:r>
              <a:rPr lang="en-US" sz="1400" dirty="0" err="1"/>
              <a:t>mümkün</a:t>
            </a:r>
            <a:r>
              <a:rPr lang="en-US" sz="1400" dirty="0"/>
              <a:t> </a:t>
            </a:r>
            <a:r>
              <a:rPr lang="en-US" sz="1400" dirty="0" err="1"/>
              <a:t>değildir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veri</a:t>
            </a:r>
            <a:r>
              <a:rPr lang="en-US" sz="1400" dirty="0"/>
              <a:t> </a:t>
            </a:r>
            <a:r>
              <a:rPr lang="en-US" sz="1400" dirty="0" err="1"/>
              <a:t>setinde</a:t>
            </a:r>
            <a:r>
              <a:rPr lang="en-US" sz="1400" dirty="0"/>
              <a:t> </a:t>
            </a:r>
            <a:r>
              <a:rPr lang="en-US" sz="1400" dirty="0" err="1"/>
              <a:t>inme</a:t>
            </a:r>
            <a:r>
              <a:rPr lang="en-US" sz="1400" dirty="0"/>
              <a:t> </a:t>
            </a:r>
            <a:r>
              <a:rPr lang="en-US" sz="1400" dirty="0" err="1"/>
              <a:t>vakaları</a:t>
            </a:r>
            <a:r>
              <a:rPr lang="en-US" sz="1400" dirty="0"/>
              <a:t> </a:t>
            </a:r>
            <a:r>
              <a:rPr lang="en-US" sz="1400" dirty="0" err="1"/>
              <a:t>çok</a:t>
            </a:r>
            <a:r>
              <a:rPr lang="en-US" sz="1400" dirty="0"/>
              <a:t> </a:t>
            </a:r>
            <a:r>
              <a:rPr lang="en-US" sz="1400" dirty="0" err="1"/>
              <a:t>azdır</a:t>
            </a:r>
            <a:r>
              <a:rPr lang="en-US" sz="1400" dirty="0"/>
              <a:t>.</a:t>
            </a:r>
            <a:endParaRPr lang="en-TR" sz="1400" dirty="0"/>
          </a:p>
        </p:txBody>
      </p:sp>
      <p:pic>
        <p:nvPicPr>
          <p:cNvPr id="7" name="Picture 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3151AA43-A428-3AFD-F34A-26EBBC85B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0" y="4669855"/>
            <a:ext cx="5449471" cy="99452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75093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2615-8907-CBE4-0662-C1AF4A8E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 err="1"/>
              <a:t>Felç</a:t>
            </a:r>
            <a:r>
              <a:rPr lang="en-US" b="1" dirty="0"/>
              <a:t> (Stroke) </a:t>
            </a:r>
            <a:r>
              <a:rPr lang="en-US" b="1" dirty="0" err="1"/>
              <a:t>Hakkında</a:t>
            </a:r>
            <a:r>
              <a:rPr lang="en-US" b="1" dirty="0"/>
              <a:t> Genel </a:t>
            </a:r>
            <a:r>
              <a:rPr lang="en-US" b="1" dirty="0" err="1"/>
              <a:t>Bilgiler</a:t>
            </a:r>
            <a:br>
              <a:rPr lang="en-US" b="1" dirty="0"/>
            </a:br>
            <a:endParaRPr lang="en-TR" dirty="0"/>
          </a:p>
        </p:txBody>
      </p:sp>
      <p:pic>
        <p:nvPicPr>
          <p:cNvPr id="1026" name="Picture 2" descr="What is Stroke, Causes &amp; Symptoms - SIMS Hospital">
            <a:extLst>
              <a:ext uri="{FF2B5EF4-FFF2-40B4-BE49-F238E27FC236}">
                <a16:creationId xmlns:a16="http://schemas.microsoft.com/office/drawing/2014/main" id="{1BE447D5-CA58-0F1B-C4A6-D2ABF4EA1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15" y="2228607"/>
            <a:ext cx="5451627" cy="38433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76176-2827-74FD-BBA2-62A3C5328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729" y="2052214"/>
            <a:ext cx="5175547" cy="465750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500" dirty="0" err="1"/>
              <a:t>Felç</a:t>
            </a:r>
            <a:r>
              <a:rPr lang="en-US" sz="1500" dirty="0"/>
              <a:t> (stroke), </a:t>
            </a:r>
            <a:r>
              <a:rPr lang="en-US" sz="1500" dirty="0" err="1"/>
              <a:t>beyne</a:t>
            </a:r>
            <a:r>
              <a:rPr lang="en-US" sz="1500" dirty="0"/>
              <a:t> </a:t>
            </a:r>
            <a:r>
              <a:rPr lang="en-US" sz="1500" dirty="0" err="1"/>
              <a:t>giden</a:t>
            </a:r>
            <a:r>
              <a:rPr lang="en-US" sz="1500" dirty="0"/>
              <a:t> </a:t>
            </a:r>
            <a:r>
              <a:rPr lang="en-US" sz="1500" dirty="0" err="1"/>
              <a:t>kan</a:t>
            </a:r>
            <a:r>
              <a:rPr lang="en-US" sz="1500" dirty="0"/>
              <a:t> </a:t>
            </a:r>
            <a:r>
              <a:rPr lang="en-US" sz="1500" dirty="0" err="1"/>
              <a:t>akışının</a:t>
            </a:r>
            <a:r>
              <a:rPr lang="en-US" sz="1500" dirty="0"/>
              <a:t> </a:t>
            </a:r>
            <a:r>
              <a:rPr lang="en-US" sz="1500" dirty="0" err="1"/>
              <a:t>azalması</a:t>
            </a:r>
            <a:r>
              <a:rPr lang="en-US" sz="1500" dirty="0"/>
              <a:t> </a:t>
            </a:r>
            <a:r>
              <a:rPr lang="en-US" sz="1500" dirty="0" err="1"/>
              <a:t>veya</a:t>
            </a:r>
            <a:r>
              <a:rPr lang="en-US" sz="1500" dirty="0"/>
              <a:t> </a:t>
            </a:r>
            <a:r>
              <a:rPr lang="en-US" sz="1500" dirty="0" err="1"/>
              <a:t>tamamen</a:t>
            </a:r>
            <a:r>
              <a:rPr lang="en-US" sz="1500" dirty="0"/>
              <a:t> </a:t>
            </a:r>
            <a:r>
              <a:rPr lang="en-US" sz="1500" dirty="0" err="1"/>
              <a:t>kesilmesi</a:t>
            </a:r>
            <a:r>
              <a:rPr lang="en-US" sz="1500" dirty="0"/>
              <a:t> </a:t>
            </a:r>
            <a:r>
              <a:rPr lang="en-US" sz="1500" dirty="0" err="1"/>
              <a:t>sonucu</a:t>
            </a:r>
            <a:r>
              <a:rPr lang="en-US" sz="1500" dirty="0"/>
              <a:t> </a:t>
            </a:r>
            <a:r>
              <a:rPr lang="en-US" sz="1500" dirty="0" err="1"/>
              <a:t>beyin</a:t>
            </a:r>
            <a:r>
              <a:rPr lang="en-US" sz="1500" dirty="0"/>
              <a:t> </a:t>
            </a:r>
            <a:r>
              <a:rPr lang="en-US" sz="1500" dirty="0" err="1"/>
              <a:t>hücrelerinin</a:t>
            </a:r>
            <a:r>
              <a:rPr lang="en-US" sz="1500" dirty="0"/>
              <a:t> </a:t>
            </a:r>
            <a:r>
              <a:rPr lang="en-US" sz="1500" dirty="0" err="1"/>
              <a:t>hasar</a:t>
            </a:r>
            <a:r>
              <a:rPr lang="en-US" sz="1500" dirty="0"/>
              <a:t> </a:t>
            </a:r>
            <a:r>
              <a:rPr lang="en-US" sz="1500" dirty="0" err="1"/>
              <a:t>görmesiyle</a:t>
            </a:r>
            <a:r>
              <a:rPr lang="en-US" sz="1500" dirty="0"/>
              <a:t> </a:t>
            </a:r>
            <a:r>
              <a:rPr lang="en-US" sz="1500" dirty="0" err="1"/>
              <a:t>ortaya</a:t>
            </a:r>
            <a:r>
              <a:rPr lang="en-US" sz="1500" dirty="0"/>
              <a:t> </a:t>
            </a:r>
            <a:r>
              <a:rPr lang="en-US" sz="1500" dirty="0" err="1"/>
              <a:t>çıkan</a:t>
            </a:r>
            <a:r>
              <a:rPr lang="en-US" sz="1500" dirty="0"/>
              <a:t> </a:t>
            </a:r>
            <a:r>
              <a:rPr lang="en-US" sz="1500" dirty="0" err="1"/>
              <a:t>ciddi</a:t>
            </a:r>
            <a:r>
              <a:rPr lang="en-US" sz="1500" dirty="0"/>
              <a:t> </a:t>
            </a:r>
            <a:r>
              <a:rPr lang="en-US" sz="1500" dirty="0" err="1"/>
              <a:t>bir</a:t>
            </a:r>
            <a:r>
              <a:rPr lang="en-US" sz="1500" dirty="0"/>
              <a:t> </a:t>
            </a:r>
            <a:r>
              <a:rPr lang="en-US" sz="1500" dirty="0" err="1"/>
              <a:t>tıbbi</a:t>
            </a:r>
            <a:r>
              <a:rPr lang="en-US" sz="1500" dirty="0"/>
              <a:t> </a:t>
            </a:r>
            <a:r>
              <a:rPr lang="en-US" sz="1500" dirty="0" err="1"/>
              <a:t>durumdur</a:t>
            </a:r>
            <a:r>
              <a:rPr lang="en-US" sz="1500" dirty="0"/>
              <a:t>. Temel </a:t>
            </a:r>
            <a:r>
              <a:rPr lang="en-US" sz="1500" dirty="0" err="1"/>
              <a:t>olarak</a:t>
            </a:r>
            <a:r>
              <a:rPr lang="en-US" sz="1500" dirty="0"/>
              <a:t> </a:t>
            </a:r>
            <a:r>
              <a:rPr lang="en-US" sz="1500" dirty="0" err="1"/>
              <a:t>iki</a:t>
            </a:r>
            <a:r>
              <a:rPr lang="en-US" sz="1500" dirty="0"/>
              <a:t> </a:t>
            </a:r>
            <a:r>
              <a:rPr lang="en-US" sz="1500" dirty="0" err="1"/>
              <a:t>türü</a:t>
            </a:r>
            <a:r>
              <a:rPr lang="en-US" sz="1500" dirty="0"/>
              <a:t> </a:t>
            </a:r>
            <a:r>
              <a:rPr lang="en-US" sz="1500" dirty="0" err="1"/>
              <a:t>bulunmaktadır</a:t>
            </a:r>
            <a:r>
              <a:rPr lang="en-US" sz="1500" dirty="0"/>
              <a:t>: </a:t>
            </a:r>
            <a:r>
              <a:rPr lang="en-US" sz="1500" dirty="0" err="1"/>
              <a:t>iskemik</a:t>
            </a:r>
            <a:r>
              <a:rPr lang="en-US" sz="1500" dirty="0"/>
              <a:t> </a:t>
            </a:r>
            <a:r>
              <a:rPr lang="en-US" sz="1500" dirty="0" err="1"/>
              <a:t>felç</a:t>
            </a:r>
            <a:r>
              <a:rPr lang="en-US" sz="1500" dirty="0"/>
              <a:t>, </a:t>
            </a:r>
            <a:r>
              <a:rPr lang="en-US" sz="1500" dirty="0" err="1"/>
              <a:t>beyne</a:t>
            </a:r>
            <a:r>
              <a:rPr lang="en-US" sz="1500" dirty="0"/>
              <a:t> </a:t>
            </a:r>
            <a:r>
              <a:rPr lang="en-US" sz="1500" dirty="0" err="1"/>
              <a:t>giden</a:t>
            </a:r>
            <a:r>
              <a:rPr lang="en-US" sz="1500" dirty="0"/>
              <a:t> </a:t>
            </a:r>
            <a:r>
              <a:rPr lang="en-US" sz="1500" dirty="0" err="1"/>
              <a:t>damarların</a:t>
            </a:r>
            <a:r>
              <a:rPr lang="en-US" sz="1500" dirty="0"/>
              <a:t> </a:t>
            </a:r>
            <a:r>
              <a:rPr lang="en-US" sz="1500" dirty="0" err="1"/>
              <a:t>tıkanmasıyla</a:t>
            </a:r>
            <a:r>
              <a:rPr lang="en-US" sz="1500" dirty="0"/>
              <a:t>; </a:t>
            </a:r>
            <a:r>
              <a:rPr lang="en-US" sz="1500" dirty="0" err="1"/>
              <a:t>hemorajik</a:t>
            </a:r>
            <a:r>
              <a:rPr lang="en-US" sz="1500" dirty="0"/>
              <a:t> </a:t>
            </a:r>
            <a:r>
              <a:rPr lang="en-US" sz="1500" dirty="0" err="1"/>
              <a:t>felç</a:t>
            </a:r>
            <a:r>
              <a:rPr lang="en-US" sz="1500" dirty="0"/>
              <a:t> </a:t>
            </a:r>
            <a:r>
              <a:rPr lang="en-US" sz="1500" dirty="0" err="1"/>
              <a:t>ise</a:t>
            </a:r>
            <a:r>
              <a:rPr lang="en-US" sz="1500" dirty="0"/>
              <a:t> </a:t>
            </a:r>
            <a:r>
              <a:rPr lang="en-US" sz="1500" dirty="0" err="1"/>
              <a:t>beyin</a:t>
            </a:r>
            <a:r>
              <a:rPr lang="en-US" sz="1500" dirty="0"/>
              <a:t> </a:t>
            </a:r>
            <a:r>
              <a:rPr lang="en-US" sz="1500" dirty="0" err="1"/>
              <a:t>içinde</a:t>
            </a:r>
            <a:r>
              <a:rPr lang="en-US" sz="1500" dirty="0"/>
              <a:t> </a:t>
            </a:r>
            <a:r>
              <a:rPr lang="en-US" sz="1500" dirty="0" err="1"/>
              <a:t>veya</a:t>
            </a:r>
            <a:r>
              <a:rPr lang="en-US" sz="1500" dirty="0"/>
              <a:t> </a:t>
            </a:r>
            <a:r>
              <a:rPr lang="en-US" sz="1500" dirty="0" err="1"/>
              <a:t>çevresinde</a:t>
            </a:r>
            <a:r>
              <a:rPr lang="en-US" sz="1500" dirty="0"/>
              <a:t> </a:t>
            </a:r>
            <a:r>
              <a:rPr lang="en-US" sz="1500" dirty="0" err="1"/>
              <a:t>meydana</a:t>
            </a:r>
            <a:r>
              <a:rPr lang="en-US" sz="1500" dirty="0"/>
              <a:t> </a:t>
            </a:r>
            <a:r>
              <a:rPr lang="en-US" sz="1500" dirty="0" err="1"/>
              <a:t>gelen</a:t>
            </a:r>
            <a:r>
              <a:rPr lang="en-US" sz="1500" dirty="0"/>
              <a:t> </a:t>
            </a:r>
            <a:r>
              <a:rPr lang="en-US" sz="1500" dirty="0" err="1"/>
              <a:t>kanama</a:t>
            </a:r>
            <a:r>
              <a:rPr lang="en-US" sz="1500" dirty="0"/>
              <a:t> </a:t>
            </a:r>
            <a:r>
              <a:rPr lang="en-US" sz="1500" dirty="0" err="1"/>
              <a:t>sonucunda</a:t>
            </a:r>
            <a:r>
              <a:rPr lang="en-US" sz="1500" dirty="0"/>
              <a:t> </a:t>
            </a:r>
            <a:r>
              <a:rPr lang="en-US" sz="1500" dirty="0" err="1"/>
              <a:t>oluşur</a:t>
            </a:r>
            <a:r>
              <a:rPr lang="en-US" sz="1500" dirty="0"/>
              <a:t>. Her </a:t>
            </a:r>
            <a:r>
              <a:rPr lang="en-US" sz="1500" dirty="0" err="1"/>
              <a:t>iki</a:t>
            </a:r>
            <a:r>
              <a:rPr lang="en-US" sz="1500" dirty="0"/>
              <a:t> </a:t>
            </a:r>
            <a:r>
              <a:rPr lang="en-US" sz="1500" dirty="0" err="1"/>
              <a:t>durumda</a:t>
            </a:r>
            <a:r>
              <a:rPr lang="en-US" sz="1500" dirty="0"/>
              <a:t> da </a:t>
            </a:r>
            <a:r>
              <a:rPr lang="en-US" sz="1500" dirty="0" err="1"/>
              <a:t>beynin</a:t>
            </a:r>
            <a:r>
              <a:rPr lang="en-US" sz="1500" dirty="0"/>
              <a:t> </a:t>
            </a:r>
            <a:r>
              <a:rPr lang="en-US" sz="1500" dirty="0" err="1"/>
              <a:t>ilgili</a:t>
            </a:r>
            <a:r>
              <a:rPr lang="en-US" sz="1500" dirty="0"/>
              <a:t> </a:t>
            </a:r>
            <a:r>
              <a:rPr lang="en-US" sz="1500" dirty="0" err="1"/>
              <a:t>bölgelerinde</a:t>
            </a:r>
            <a:r>
              <a:rPr lang="en-US" sz="1500" dirty="0"/>
              <a:t> </a:t>
            </a:r>
            <a:r>
              <a:rPr lang="en-US" sz="1500" dirty="0" err="1"/>
              <a:t>kalıcı</a:t>
            </a:r>
            <a:r>
              <a:rPr lang="en-US" sz="1500" dirty="0"/>
              <a:t> </a:t>
            </a:r>
            <a:r>
              <a:rPr lang="en-US" sz="1500" dirty="0" err="1"/>
              <a:t>fonksiyon</a:t>
            </a:r>
            <a:r>
              <a:rPr lang="en-US" sz="1500" dirty="0"/>
              <a:t> </a:t>
            </a:r>
            <a:r>
              <a:rPr lang="en-US" sz="1500" dirty="0" err="1"/>
              <a:t>kayıpları</a:t>
            </a:r>
            <a:r>
              <a:rPr lang="en-US" sz="1500" dirty="0"/>
              <a:t> </a:t>
            </a:r>
            <a:r>
              <a:rPr lang="en-US" sz="1500" dirty="0" err="1"/>
              <a:t>görülebilir</a:t>
            </a:r>
            <a:r>
              <a:rPr lang="en-US" sz="15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Felcin </a:t>
            </a:r>
            <a:r>
              <a:rPr lang="en-US" sz="1500" dirty="0" err="1"/>
              <a:t>en</a:t>
            </a:r>
            <a:r>
              <a:rPr lang="en-US" sz="1500" dirty="0"/>
              <a:t> </a:t>
            </a:r>
            <a:r>
              <a:rPr lang="en-US" sz="1500" dirty="0" err="1"/>
              <a:t>önemli</a:t>
            </a:r>
            <a:r>
              <a:rPr lang="en-US" sz="1500" dirty="0"/>
              <a:t> risk </a:t>
            </a:r>
            <a:r>
              <a:rPr lang="en-US" sz="1500" dirty="0" err="1"/>
              <a:t>faktörü</a:t>
            </a:r>
            <a:r>
              <a:rPr lang="en-US" sz="1500" dirty="0"/>
              <a:t> </a:t>
            </a:r>
            <a:r>
              <a:rPr lang="en-US" sz="1500" dirty="0" err="1"/>
              <a:t>yüksek</a:t>
            </a:r>
            <a:r>
              <a:rPr lang="en-US" sz="1500" dirty="0"/>
              <a:t> </a:t>
            </a:r>
            <a:r>
              <a:rPr lang="en-US" sz="1500" dirty="0" err="1"/>
              <a:t>tansiyondur</a:t>
            </a:r>
            <a:r>
              <a:rPr lang="en-US" sz="1500" dirty="0"/>
              <a:t>. Bunun </a:t>
            </a:r>
            <a:r>
              <a:rPr lang="en-US" sz="1500" dirty="0" err="1"/>
              <a:t>yanı</a:t>
            </a:r>
            <a:r>
              <a:rPr lang="en-US" sz="1500" dirty="0"/>
              <a:t> </a:t>
            </a:r>
            <a:r>
              <a:rPr lang="en-US" sz="1500" dirty="0" err="1"/>
              <a:t>sıra</a:t>
            </a:r>
            <a:r>
              <a:rPr lang="en-US" sz="1500" dirty="0"/>
              <a:t> </a:t>
            </a:r>
            <a:r>
              <a:rPr lang="en-US" sz="1500" dirty="0" err="1"/>
              <a:t>sigara</a:t>
            </a:r>
            <a:r>
              <a:rPr lang="en-US" sz="1500" dirty="0"/>
              <a:t> </a:t>
            </a:r>
            <a:r>
              <a:rPr lang="en-US" sz="1500" dirty="0" err="1"/>
              <a:t>kullanımı</a:t>
            </a:r>
            <a:r>
              <a:rPr lang="en-US" sz="1500" dirty="0"/>
              <a:t>, </a:t>
            </a:r>
            <a:r>
              <a:rPr lang="en-US" sz="1500" dirty="0" err="1"/>
              <a:t>obezite</a:t>
            </a:r>
            <a:r>
              <a:rPr lang="en-US" sz="1500" dirty="0"/>
              <a:t>, </a:t>
            </a:r>
            <a:r>
              <a:rPr lang="en-US" sz="1500" dirty="0" err="1"/>
              <a:t>diyabet</a:t>
            </a:r>
            <a:r>
              <a:rPr lang="en-US" sz="1500" dirty="0"/>
              <a:t>, </a:t>
            </a:r>
            <a:r>
              <a:rPr lang="en-US" sz="1500" dirty="0" err="1"/>
              <a:t>yüksek</a:t>
            </a:r>
            <a:r>
              <a:rPr lang="en-US" sz="1500" dirty="0"/>
              <a:t> </a:t>
            </a:r>
            <a:r>
              <a:rPr lang="en-US" sz="1500" dirty="0" err="1"/>
              <a:t>kolesterol</a:t>
            </a:r>
            <a:r>
              <a:rPr lang="en-US" sz="1500" dirty="0"/>
              <a:t>, </a:t>
            </a:r>
            <a:r>
              <a:rPr lang="en-US" sz="1500" dirty="0" err="1"/>
              <a:t>atriyal</a:t>
            </a:r>
            <a:r>
              <a:rPr lang="en-US" sz="1500" dirty="0"/>
              <a:t> </a:t>
            </a:r>
            <a:r>
              <a:rPr lang="en-US" sz="1500" dirty="0" err="1"/>
              <a:t>fibrilasyon</a:t>
            </a:r>
            <a:r>
              <a:rPr lang="en-US" sz="1500" dirty="0"/>
              <a:t> </a:t>
            </a:r>
            <a:r>
              <a:rPr lang="en-US" sz="1500" dirty="0" err="1"/>
              <a:t>ve</a:t>
            </a:r>
            <a:r>
              <a:rPr lang="en-US" sz="1500" dirty="0"/>
              <a:t> </a:t>
            </a:r>
            <a:r>
              <a:rPr lang="en-US" sz="1500" dirty="0" err="1"/>
              <a:t>geçirilmiş</a:t>
            </a:r>
            <a:r>
              <a:rPr lang="en-US" sz="1500" dirty="0"/>
              <a:t> </a:t>
            </a:r>
            <a:r>
              <a:rPr lang="en-US" sz="1500" dirty="0" err="1"/>
              <a:t>geçici</a:t>
            </a:r>
            <a:r>
              <a:rPr lang="en-US" sz="1500" dirty="0"/>
              <a:t> </a:t>
            </a:r>
            <a:r>
              <a:rPr lang="en-US" sz="1500" dirty="0" err="1"/>
              <a:t>iskemik</a:t>
            </a:r>
            <a:r>
              <a:rPr lang="en-US" sz="1500" dirty="0"/>
              <a:t> </a:t>
            </a:r>
            <a:r>
              <a:rPr lang="en-US" sz="1500" dirty="0" err="1"/>
              <a:t>atak</a:t>
            </a:r>
            <a:r>
              <a:rPr lang="en-US" sz="1500" dirty="0"/>
              <a:t> (TIA) </a:t>
            </a:r>
            <a:r>
              <a:rPr lang="en-US" sz="1500" dirty="0" err="1"/>
              <a:t>gibi</a:t>
            </a:r>
            <a:r>
              <a:rPr lang="en-US" sz="1500" dirty="0"/>
              <a:t> </a:t>
            </a:r>
            <a:r>
              <a:rPr lang="en-US" sz="1500" dirty="0" err="1"/>
              <a:t>faktörler</a:t>
            </a:r>
            <a:r>
              <a:rPr lang="en-US" sz="1500" dirty="0"/>
              <a:t> </a:t>
            </a:r>
            <a:r>
              <a:rPr lang="en-US" sz="1500" dirty="0" err="1"/>
              <a:t>felç</a:t>
            </a:r>
            <a:r>
              <a:rPr lang="en-US" sz="1500" dirty="0"/>
              <a:t> </a:t>
            </a:r>
            <a:r>
              <a:rPr lang="en-US" sz="1500" dirty="0" err="1"/>
              <a:t>riskini</a:t>
            </a:r>
            <a:r>
              <a:rPr lang="en-US" sz="1500" dirty="0"/>
              <a:t> </a:t>
            </a:r>
            <a:r>
              <a:rPr lang="en-US" sz="1500" dirty="0" err="1"/>
              <a:t>önemli</a:t>
            </a:r>
            <a:r>
              <a:rPr lang="en-US" sz="1500" dirty="0"/>
              <a:t> </a:t>
            </a:r>
            <a:r>
              <a:rPr lang="en-US" sz="1500" dirty="0" err="1"/>
              <a:t>ölçüde</a:t>
            </a:r>
            <a:r>
              <a:rPr lang="en-US" sz="1500" dirty="0"/>
              <a:t> </a:t>
            </a:r>
            <a:r>
              <a:rPr lang="en-US" sz="1500" dirty="0" err="1"/>
              <a:t>artırmaktadır</a:t>
            </a:r>
            <a:r>
              <a:rPr lang="en-US" sz="1500" dirty="0"/>
              <a:t>. CDC </a:t>
            </a:r>
            <a:r>
              <a:rPr lang="en-US" sz="1500" dirty="0" err="1"/>
              <a:t>verilerine</a:t>
            </a:r>
            <a:r>
              <a:rPr lang="en-US" sz="1500" dirty="0"/>
              <a:t> </a:t>
            </a:r>
            <a:r>
              <a:rPr lang="en-US" sz="1500" dirty="0" err="1"/>
              <a:t>göre</a:t>
            </a:r>
            <a:r>
              <a:rPr lang="en-US" sz="1500" dirty="0"/>
              <a:t>, </a:t>
            </a:r>
            <a:r>
              <a:rPr lang="en-US" sz="1500" dirty="0" err="1"/>
              <a:t>yetişkin</a:t>
            </a:r>
            <a:r>
              <a:rPr lang="en-US" sz="1500" dirty="0"/>
              <a:t> </a:t>
            </a:r>
            <a:r>
              <a:rPr lang="en-US" sz="1500" dirty="0" err="1"/>
              <a:t>bireylerin</a:t>
            </a:r>
            <a:r>
              <a:rPr lang="en-US" sz="1500" dirty="0"/>
              <a:t> </a:t>
            </a:r>
            <a:r>
              <a:rPr lang="en-US" sz="1500" dirty="0" err="1"/>
              <a:t>büyük</a:t>
            </a:r>
            <a:r>
              <a:rPr lang="en-US" sz="1500" dirty="0"/>
              <a:t> </a:t>
            </a:r>
            <a:r>
              <a:rPr lang="en-US" sz="1500" dirty="0" err="1"/>
              <a:t>bir</a:t>
            </a:r>
            <a:r>
              <a:rPr lang="en-US" sz="1500" dirty="0"/>
              <a:t> </a:t>
            </a:r>
            <a:r>
              <a:rPr lang="en-US" sz="1500" dirty="0" err="1"/>
              <a:t>kısmı</a:t>
            </a:r>
            <a:r>
              <a:rPr lang="en-US" sz="1500" dirty="0"/>
              <a:t> </a:t>
            </a:r>
            <a:r>
              <a:rPr lang="en-US" sz="1500" dirty="0" err="1"/>
              <a:t>bu</a:t>
            </a:r>
            <a:r>
              <a:rPr lang="en-US" sz="1500" dirty="0"/>
              <a:t> risk </a:t>
            </a:r>
            <a:r>
              <a:rPr lang="en-US" sz="1500" dirty="0" err="1"/>
              <a:t>faktörlerinden</a:t>
            </a:r>
            <a:r>
              <a:rPr lang="en-US" sz="1500" dirty="0"/>
              <a:t> </a:t>
            </a:r>
            <a:r>
              <a:rPr lang="en-US" sz="1500" dirty="0" err="1"/>
              <a:t>en</a:t>
            </a:r>
            <a:r>
              <a:rPr lang="en-US" sz="1500" dirty="0"/>
              <a:t> </a:t>
            </a:r>
            <a:r>
              <a:rPr lang="en-US" sz="1500" dirty="0" err="1"/>
              <a:t>az</a:t>
            </a:r>
            <a:r>
              <a:rPr lang="en-US" sz="1500" dirty="0"/>
              <a:t> </a:t>
            </a:r>
            <a:r>
              <a:rPr lang="en-US" sz="1500" dirty="0" err="1"/>
              <a:t>birine</a:t>
            </a:r>
            <a:r>
              <a:rPr lang="en-US" sz="1500" dirty="0"/>
              <a:t> </a:t>
            </a:r>
            <a:r>
              <a:rPr lang="en-US" sz="1500" dirty="0" err="1"/>
              <a:t>sahiptir</a:t>
            </a:r>
            <a:r>
              <a:rPr lang="en-US" sz="15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Bu risk </a:t>
            </a:r>
            <a:r>
              <a:rPr lang="en-US" sz="1500" dirty="0" err="1"/>
              <a:t>faktörlerinin</a:t>
            </a:r>
            <a:r>
              <a:rPr lang="en-US" sz="1500" dirty="0"/>
              <a:t> </a:t>
            </a:r>
            <a:r>
              <a:rPr lang="en-US" sz="1500" dirty="0" err="1"/>
              <a:t>yaygınlığı</a:t>
            </a:r>
            <a:r>
              <a:rPr lang="en-US" sz="1500" dirty="0"/>
              <a:t>, </a:t>
            </a:r>
            <a:r>
              <a:rPr lang="en-US" sz="1500" dirty="0" err="1"/>
              <a:t>felç</a:t>
            </a:r>
            <a:r>
              <a:rPr lang="en-US" sz="1500" dirty="0"/>
              <a:t> </a:t>
            </a:r>
            <a:r>
              <a:rPr lang="en-US" sz="1500" dirty="0" err="1"/>
              <a:t>riskinin</a:t>
            </a:r>
            <a:r>
              <a:rPr lang="en-US" sz="1500" dirty="0"/>
              <a:t> </a:t>
            </a:r>
            <a:r>
              <a:rPr lang="en-US" sz="1500" dirty="0" err="1"/>
              <a:t>önceden</a:t>
            </a:r>
            <a:r>
              <a:rPr lang="en-US" sz="1500" dirty="0"/>
              <a:t> </a:t>
            </a:r>
            <a:r>
              <a:rPr lang="en-US" sz="1500" dirty="0" err="1"/>
              <a:t>tahmin</a:t>
            </a:r>
            <a:r>
              <a:rPr lang="en-US" sz="1500" dirty="0"/>
              <a:t> </a:t>
            </a:r>
            <a:r>
              <a:rPr lang="en-US" sz="1500" dirty="0" err="1"/>
              <a:t>edilmesine</a:t>
            </a:r>
            <a:r>
              <a:rPr lang="en-US" sz="1500" dirty="0"/>
              <a:t> </a:t>
            </a:r>
            <a:r>
              <a:rPr lang="en-US" sz="1500" dirty="0" err="1"/>
              <a:t>yönelik</a:t>
            </a:r>
            <a:r>
              <a:rPr lang="en-US" sz="1500" dirty="0"/>
              <a:t> </a:t>
            </a:r>
            <a:r>
              <a:rPr lang="en-US" sz="1500" dirty="0" err="1"/>
              <a:t>makine</a:t>
            </a:r>
            <a:r>
              <a:rPr lang="en-US" sz="1500" dirty="0"/>
              <a:t> </a:t>
            </a:r>
            <a:r>
              <a:rPr lang="en-US" sz="1500" dirty="0" err="1"/>
              <a:t>öğrenimi</a:t>
            </a:r>
            <a:r>
              <a:rPr lang="en-US" sz="1500" dirty="0"/>
              <a:t> </a:t>
            </a:r>
            <a:r>
              <a:rPr lang="en-US" sz="1500" dirty="0" err="1"/>
              <a:t>modellerinin</a:t>
            </a:r>
            <a:r>
              <a:rPr lang="en-US" sz="1500" dirty="0"/>
              <a:t> </a:t>
            </a:r>
            <a:r>
              <a:rPr lang="en-US" sz="1500" dirty="0" err="1"/>
              <a:t>geliştirilmesini</a:t>
            </a:r>
            <a:r>
              <a:rPr lang="en-US" sz="1500" dirty="0"/>
              <a:t> hem </a:t>
            </a:r>
            <a:r>
              <a:rPr lang="en-US" sz="1500" dirty="0" err="1"/>
              <a:t>gerekli</a:t>
            </a:r>
            <a:r>
              <a:rPr lang="en-US" sz="1500" dirty="0"/>
              <a:t> hem de </a:t>
            </a:r>
            <a:r>
              <a:rPr lang="en-US" sz="1500" dirty="0" err="1"/>
              <a:t>anlamlı</a:t>
            </a:r>
            <a:r>
              <a:rPr lang="en-US" sz="1500" dirty="0"/>
              <a:t> </a:t>
            </a:r>
            <a:r>
              <a:rPr lang="en-US" sz="1500" dirty="0" err="1"/>
              <a:t>kılmaktadır</a:t>
            </a:r>
            <a:r>
              <a:rPr lang="en-US" sz="1500" dirty="0"/>
              <a:t>.</a:t>
            </a:r>
            <a:endParaRPr lang="en-TR" sz="1500" dirty="0"/>
          </a:p>
        </p:txBody>
      </p:sp>
    </p:spTree>
    <p:extLst>
      <p:ext uri="{BB962C8B-B14F-4D97-AF65-F5344CB8AC3E}">
        <p14:creationId xmlns:p14="http://schemas.microsoft.com/office/powerpoint/2010/main" val="4141640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F719F-6F68-7BDF-091A-02E5F97B2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TR" b="1" dirty="0"/>
              <a:t>Veri’yi Test ve Train olarak ayırma &amp; Standartlaştırma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ECC8D-AB11-3B7F-DF03-3ABC94BF5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692008" cy="448451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b="1" dirty="0"/>
              <a:t>Veri </a:t>
            </a:r>
            <a:r>
              <a:rPr lang="en-US" sz="1600" b="1" dirty="0" err="1"/>
              <a:t>setimizi</a:t>
            </a:r>
            <a:r>
              <a:rPr lang="en-US" sz="1600" b="1" dirty="0"/>
              <a:t> test </a:t>
            </a:r>
            <a:r>
              <a:rPr lang="en-US" sz="1600" b="1" dirty="0" err="1"/>
              <a:t>ve</a:t>
            </a:r>
            <a:r>
              <a:rPr lang="en-US" sz="1600" b="1" dirty="0"/>
              <a:t> train </a:t>
            </a:r>
            <a:r>
              <a:rPr lang="en-US" sz="1600" b="1" dirty="0" err="1"/>
              <a:t>olmak</a:t>
            </a:r>
            <a:r>
              <a:rPr lang="en-US" sz="1600" b="1" dirty="0"/>
              <a:t> </a:t>
            </a:r>
            <a:r>
              <a:rPr lang="en-US" sz="1600" b="1" dirty="0" err="1"/>
              <a:t>üzere</a:t>
            </a:r>
            <a:r>
              <a:rPr lang="en-US" sz="1600" b="1" dirty="0"/>
              <a:t> 2'ye </a:t>
            </a:r>
            <a:r>
              <a:rPr lang="en-US" sz="1600" b="1" dirty="0" err="1"/>
              <a:t>ayırarak</a:t>
            </a:r>
            <a:r>
              <a:rPr lang="en-US" sz="1600" b="1" dirty="0"/>
              <a:t> </a:t>
            </a:r>
            <a:r>
              <a:rPr lang="en-US" sz="1600" b="1" dirty="0" err="1"/>
              <a:t>başlayalım</a:t>
            </a:r>
            <a:r>
              <a:rPr lang="en-US" sz="1600" b="1" dirty="0"/>
              <a:t>.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Bu </a:t>
            </a:r>
            <a:r>
              <a:rPr lang="en-US" sz="1600" dirty="0" err="1"/>
              <a:t>çalışmada</a:t>
            </a:r>
            <a:r>
              <a:rPr lang="en-US" sz="1600" dirty="0"/>
              <a:t> </a:t>
            </a:r>
            <a:r>
              <a:rPr lang="en-US" sz="1600" b="1" dirty="0" err="1"/>
              <a:t>standartlaştırma</a:t>
            </a:r>
            <a:r>
              <a:rPr lang="en-US" sz="1600" dirty="0"/>
              <a:t> </a:t>
            </a:r>
            <a:r>
              <a:rPr lang="en-US" sz="1600" dirty="0" err="1"/>
              <a:t>yöntemini</a:t>
            </a:r>
            <a:r>
              <a:rPr lang="en-US" sz="1600" dirty="0"/>
              <a:t> </a:t>
            </a:r>
            <a:r>
              <a:rPr lang="en-US" sz="1600" dirty="0" err="1"/>
              <a:t>kullanacağım</a:t>
            </a:r>
            <a:r>
              <a:rPr lang="en-US" sz="1600" dirty="0"/>
              <a:t>. </a:t>
            </a:r>
            <a:r>
              <a:rPr lang="en-US" sz="1600" b="1" dirty="0"/>
              <a:t>Bunun </a:t>
            </a:r>
            <a:r>
              <a:rPr lang="en-US" sz="1600" b="1" dirty="0" err="1"/>
              <a:t>nedeni</a:t>
            </a:r>
            <a:r>
              <a:rPr lang="en-US" sz="1600" dirty="0"/>
              <a:t>, </a:t>
            </a:r>
            <a:r>
              <a:rPr lang="en-US" sz="1600" dirty="0" err="1"/>
              <a:t>aykırı</a:t>
            </a:r>
            <a:r>
              <a:rPr lang="en-US" sz="1600" dirty="0"/>
              <a:t> </a:t>
            </a:r>
            <a:r>
              <a:rPr lang="en-US" sz="1600" dirty="0" err="1"/>
              <a:t>değerlerin</a:t>
            </a:r>
            <a:r>
              <a:rPr lang="en-US" sz="1600" dirty="0"/>
              <a:t> (outliers) </a:t>
            </a:r>
            <a:r>
              <a:rPr lang="en-US" sz="1600" dirty="0" err="1"/>
              <a:t>etkisinin</a:t>
            </a:r>
            <a:r>
              <a:rPr lang="en-US" sz="1600" dirty="0"/>
              <a:t> </a:t>
            </a:r>
            <a:r>
              <a:rPr lang="en-US" sz="1600" dirty="0" err="1"/>
              <a:t>normalizasyona</a:t>
            </a:r>
            <a:r>
              <a:rPr lang="en-US" sz="1600" dirty="0"/>
              <a:t> </a:t>
            </a:r>
            <a:r>
              <a:rPr lang="en-US" sz="1600" dirty="0" err="1"/>
              <a:t>kıyasla</a:t>
            </a:r>
            <a:r>
              <a:rPr lang="en-US" sz="1600" dirty="0"/>
              <a:t> </a:t>
            </a:r>
            <a:r>
              <a:rPr lang="en-US" sz="1600" b="1" dirty="0" err="1"/>
              <a:t>daha</a:t>
            </a:r>
            <a:r>
              <a:rPr lang="en-US" sz="1600" b="1" dirty="0"/>
              <a:t> </a:t>
            </a:r>
            <a:r>
              <a:rPr lang="en-US" sz="1600" b="1" dirty="0" err="1"/>
              <a:t>az</a:t>
            </a:r>
            <a:r>
              <a:rPr lang="en-US" sz="1600" b="1" dirty="0"/>
              <a:t> </a:t>
            </a:r>
            <a:r>
              <a:rPr lang="en-US" sz="1600" b="1" dirty="0" err="1"/>
              <a:t>belirgin</a:t>
            </a:r>
            <a:r>
              <a:rPr lang="en-US" sz="1600" dirty="0"/>
              <a:t> </a:t>
            </a:r>
            <a:r>
              <a:rPr lang="en-US" sz="1600" dirty="0" err="1"/>
              <a:t>olmasıdır</a:t>
            </a:r>
            <a:r>
              <a:rPr lang="en-US" sz="1600" dirty="0"/>
              <a:t>. Bu </a:t>
            </a:r>
            <a:r>
              <a:rPr lang="en-US" sz="1600" dirty="0" err="1"/>
              <a:t>sayede</a:t>
            </a:r>
            <a:r>
              <a:rPr lang="en-US" sz="1600" dirty="0"/>
              <a:t> model, </a:t>
            </a:r>
            <a:r>
              <a:rPr lang="en-US" sz="1600" dirty="0" err="1"/>
              <a:t>uç</a:t>
            </a:r>
            <a:r>
              <a:rPr lang="en-US" sz="1600" dirty="0"/>
              <a:t> </a:t>
            </a:r>
            <a:r>
              <a:rPr lang="en-US" sz="1600" dirty="0" err="1"/>
              <a:t>değerlerden</a:t>
            </a:r>
            <a:r>
              <a:rPr lang="en-US" sz="1600" dirty="0"/>
              <a:t> </a:t>
            </a:r>
            <a:r>
              <a:rPr lang="en-US" sz="1600" dirty="0" err="1"/>
              <a:t>daha</a:t>
            </a:r>
            <a:r>
              <a:rPr lang="en-US" sz="1600" dirty="0"/>
              <a:t> </a:t>
            </a:r>
            <a:r>
              <a:rPr lang="en-US" sz="1600" dirty="0" err="1"/>
              <a:t>az</a:t>
            </a:r>
            <a:r>
              <a:rPr lang="en-US" sz="1600" dirty="0"/>
              <a:t> </a:t>
            </a:r>
            <a:r>
              <a:rPr lang="en-US" sz="1600" dirty="0" err="1"/>
              <a:t>etkilenerek</a:t>
            </a:r>
            <a:r>
              <a:rPr lang="en-US" sz="1600" dirty="0"/>
              <a:t> </a:t>
            </a:r>
            <a:r>
              <a:rPr lang="en-US" sz="1600" dirty="0" err="1"/>
              <a:t>daha</a:t>
            </a:r>
            <a:r>
              <a:rPr lang="en-US" sz="1600" dirty="0"/>
              <a:t> </a:t>
            </a:r>
            <a:r>
              <a:rPr lang="en-US" sz="1600" dirty="0" err="1"/>
              <a:t>dengeli</a:t>
            </a:r>
            <a:r>
              <a:rPr lang="en-US" sz="1600" dirty="0"/>
              <a:t> </a:t>
            </a:r>
            <a:r>
              <a:rPr lang="en-US" sz="1600" dirty="0" err="1"/>
              <a:t>ve</a:t>
            </a:r>
            <a:r>
              <a:rPr lang="en-US" sz="1600" dirty="0"/>
              <a:t> </a:t>
            </a:r>
            <a:r>
              <a:rPr lang="en-US" sz="1600" dirty="0" err="1"/>
              <a:t>güvenilir</a:t>
            </a:r>
            <a:r>
              <a:rPr lang="en-US" sz="1600" dirty="0"/>
              <a:t> </a:t>
            </a:r>
            <a:r>
              <a:rPr lang="en-US" sz="1600" dirty="0" err="1"/>
              <a:t>sonuçlar</a:t>
            </a:r>
            <a:r>
              <a:rPr lang="en-US" sz="1600" dirty="0"/>
              <a:t> </a:t>
            </a:r>
            <a:r>
              <a:rPr lang="en-US" sz="1600" dirty="0" err="1"/>
              <a:t>üretebilir</a:t>
            </a:r>
            <a:r>
              <a:rPr lang="en-US" sz="16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Not: </a:t>
            </a:r>
            <a:r>
              <a:rPr lang="en-US" sz="1600" dirty="0"/>
              <a:t>Test </a:t>
            </a:r>
            <a:r>
              <a:rPr lang="en-US" sz="1600" dirty="0" err="1"/>
              <a:t>setinin</a:t>
            </a:r>
            <a:r>
              <a:rPr lang="en-US" sz="1600" dirty="0"/>
              <a:t> </a:t>
            </a:r>
            <a:r>
              <a:rPr lang="en-US" sz="1600" b="1" dirty="0" err="1"/>
              <a:t>eğitim</a:t>
            </a:r>
            <a:r>
              <a:rPr lang="en-US" sz="1600" b="1" dirty="0"/>
              <a:t> (train) </a:t>
            </a:r>
            <a:r>
              <a:rPr lang="en-US" sz="1600" b="1" dirty="0" err="1"/>
              <a:t>setine</a:t>
            </a:r>
            <a:r>
              <a:rPr lang="en-US" sz="1600" b="1" dirty="0"/>
              <a:t> </a:t>
            </a:r>
            <a:r>
              <a:rPr lang="en-US" sz="1600" b="1" dirty="0" err="1"/>
              <a:t>göre</a:t>
            </a:r>
            <a:r>
              <a:rPr lang="en-US" sz="1600" b="1" dirty="0"/>
              <a:t> </a:t>
            </a:r>
            <a:r>
              <a:rPr lang="en-US" sz="1600" b="1" dirty="0" err="1"/>
              <a:t>ölçeklendirilmesi</a:t>
            </a:r>
            <a:r>
              <a:rPr lang="en-US" sz="1600" dirty="0"/>
              <a:t> </a:t>
            </a:r>
            <a:r>
              <a:rPr lang="en-US" sz="1600" dirty="0" err="1"/>
              <a:t>çok</a:t>
            </a:r>
            <a:r>
              <a:rPr lang="en-US" sz="1600" dirty="0"/>
              <a:t> </a:t>
            </a:r>
            <a:r>
              <a:rPr lang="en-US" sz="1600" dirty="0" err="1"/>
              <a:t>önemlidir</a:t>
            </a:r>
            <a:r>
              <a:rPr lang="en-US" sz="1600" dirty="0"/>
              <a:t>. </a:t>
            </a:r>
            <a:r>
              <a:rPr lang="en-US" sz="1600" dirty="0" err="1"/>
              <a:t>Ölçekleme</a:t>
            </a:r>
            <a:r>
              <a:rPr lang="en-US" sz="1600" dirty="0"/>
              <a:t> </a:t>
            </a:r>
            <a:r>
              <a:rPr lang="en-US" sz="1600" dirty="0" err="1"/>
              <a:t>parametreleri</a:t>
            </a:r>
            <a:r>
              <a:rPr lang="en-US" sz="1600" dirty="0"/>
              <a:t> (</a:t>
            </a:r>
            <a:r>
              <a:rPr lang="en-US" sz="1600" dirty="0" err="1"/>
              <a:t>ortalama</a:t>
            </a:r>
            <a:r>
              <a:rPr lang="en-US" sz="1600" dirty="0"/>
              <a:t>, </a:t>
            </a:r>
            <a:r>
              <a:rPr lang="en-US" sz="1600" dirty="0" err="1"/>
              <a:t>standart</a:t>
            </a:r>
            <a:r>
              <a:rPr lang="en-US" sz="1600" dirty="0"/>
              <a:t> </a:t>
            </a:r>
            <a:r>
              <a:rPr lang="en-US" sz="1600" dirty="0" err="1"/>
              <a:t>sapma</a:t>
            </a:r>
            <a:r>
              <a:rPr lang="en-US" sz="1600" dirty="0"/>
              <a:t> vb.) </a:t>
            </a:r>
            <a:r>
              <a:rPr lang="en-US" sz="1600" b="1" dirty="0" err="1"/>
              <a:t>yalnızca</a:t>
            </a:r>
            <a:r>
              <a:rPr lang="en-US" sz="1600" b="1" dirty="0"/>
              <a:t> train </a:t>
            </a:r>
            <a:r>
              <a:rPr lang="en-US" sz="1600" b="1" dirty="0" err="1"/>
              <a:t>seti</a:t>
            </a:r>
            <a:r>
              <a:rPr lang="en-US" sz="1600" b="1" dirty="0"/>
              <a:t> </a:t>
            </a:r>
            <a:r>
              <a:rPr lang="en-US" sz="1600" b="1" dirty="0" err="1"/>
              <a:t>üzerinden</a:t>
            </a:r>
            <a:r>
              <a:rPr lang="en-US" sz="1600" dirty="0"/>
              <a:t> </a:t>
            </a:r>
            <a:r>
              <a:rPr lang="en-US" sz="1600" dirty="0" err="1"/>
              <a:t>öğrenilmeli</a:t>
            </a:r>
            <a:r>
              <a:rPr lang="en-US" sz="1600" dirty="0"/>
              <a:t>, test </a:t>
            </a:r>
            <a:r>
              <a:rPr lang="en-US" sz="1600" dirty="0" err="1"/>
              <a:t>seti</a:t>
            </a:r>
            <a:r>
              <a:rPr lang="en-US" sz="1600" dirty="0"/>
              <a:t> </a:t>
            </a:r>
            <a:r>
              <a:rPr lang="en-US" sz="1600" dirty="0" err="1"/>
              <a:t>bu</a:t>
            </a:r>
            <a:r>
              <a:rPr lang="en-US" sz="1600" dirty="0"/>
              <a:t> </a:t>
            </a:r>
            <a:r>
              <a:rPr lang="en-US" sz="1600" dirty="0" err="1"/>
              <a:t>parametreler</a:t>
            </a:r>
            <a:r>
              <a:rPr lang="en-US" sz="1600" dirty="0"/>
              <a:t> </a:t>
            </a:r>
            <a:r>
              <a:rPr lang="en-US" sz="1600" dirty="0" err="1"/>
              <a:t>kullanılarak</a:t>
            </a:r>
            <a:r>
              <a:rPr lang="en-US" sz="1600" dirty="0"/>
              <a:t> </a:t>
            </a:r>
            <a:r>
              <a:rPr lang="en-US" sz="1600" dirty="0" err="1"/>
              <a:t>dönüştürülmelidir</a:t>
            </a:r>
            <a:r>
              <a:rPr lang="en-US" sz="1600" dirty="0"/>
              <a:t>. Aksi </a:t>
            </a:r>
            <a:r>
              <a:rPr lang="en-US" sz="1600" dirty="0" err="1"/>
              <a:t>takdirde</a:t>
            </a:r>
            <a:r>
              <a:rPr lang="en-US" sz="1600" dirty="0"/>
              <a:t> </a:t>
            </a:r>
            <a:r>
              <a:rPr lang="en-US" sz="1600" dirty="0" err="1"/>
              <a:t>veri</a:t>
            </a:r>
            <a:r>
              <a:rPr lang="en-US" sz="1600" dirty="0"/>
              <a:t> </a:t>
            </a:r>
            <a:r>
              <a:rPr lang="en-US" sz="1600" dirty="0" err="1"/>
              <a:t>sızıntısı</a:t>
            </a:r>
            <a:r>
              <a:rPr lang="en-US" sz="1600" dirty="0"/>
              <a:t> (data leakage) </a:t>
            </a:r>
            <a:r>
              <a:rPr lang="en-US" sz="1600" dirty="0" err="1"/>
              <a:t>oluşur</a:t>
            </a:r>
            <a:r>
              <a:rPr lang="en-US" sz="1600" dirty="0"/>
              <a:t> </a:t>
            </a:r>
            <a:r>
              <a:rPr lang="en-US" sz="1600" dirty="0" err="1"/>
              <a:t>ve</a:t>
            </a:r>
            <a:r>
              <a:rPr lang="en-US" sz="1600" dirty="0"/>
              <a:t> </a:t>
            </a:r>
            <a:r>
              <a:rPr lang="en-US" sz="1600" dirty="0" err="1"/>
              <a:t>modelin</a:t>
            </a:r>
            <a:r>
              <a:rPr lang="en-US" sz="1600" dirty="0"/>
              <a:t> </a:t>
            </a:r>
            <a:r>
              <a:rPr lang="en-US" sz="1600" dirty="0" err="1"/>
              <a:t>performansı</a:t>
            </a:r>
            <a:r>
              <a:rPr lang="en-US" sz="1600" dirty="0"/>
              <a:t> </a:t>
            </a:r>
            <a:r>
              <a:rPr lang="en-US" sz="1600" dirty="0" err="1"/>
              <a:t>olduğundan</a:t>
            </a:r>
            <a:r>
              <a:rPr lang="en-US" sz="1600" dirty="0"/>
              <a:t> </a:t>
            </a:r>
            <a:r>
              <a:rPr lang="en-US" sz="1600" dirty="0" err="1"/>
              <a:t>daha</a:t>
            </a:r>
            <a:r>
              <a:rPr lang="en-US" sz="1600" dirty="0"/>
              <a:t> iyi </a:t>
            </a:r>
            <a:r>
              <a:rPr lang="en-US" sz="1600" dirty="0" err="1"/>
              <a:t>görünebilir</a:t>
            </a:r>
            <a:r>
              <a:rPr lang="en-US" sz="1600" dirty="0"/>
              <a:t>.</a:t>
            </a:r>
          </a:p>
          <a:p>
            <a:pPr>
              <a:lnSpc>
                <a:spcPct val="90000"/>
              </a:lnSpc>
            </a:pPr>
            <a:endParaRPr lang="en-TR" sz="1600" dirty="0"/>
          </a:p>
        </p:txBody>
      </p:sp>
      <p:pic>
        <p:nvPicPr>
          <p:cNvPr id="7" name="Picture 6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4AA51A3A-D87D-5C7A-00B9-6916A3D5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705" b="-1"/>
          <a:stretch>
            <a:fillRect/>
          </a:stretch>
        </p:blipFill>
        <p:spPr>
          <a:xfrm>
            <a:off x="6091916" y="2052213"/>
            <a:ext cx="5451627" cy="4196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104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5F9C-0EDD-C0C4-0E7F-D778DA0FB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b="1" dirty="0"/>
              <a:t>Model seçimi öncesi SMOTE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3648C-49A0-890A-2A3F-C68A83D71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Stroke </a:t>
            </a:r>
            <a:r>
              <a:rPr lang="en-US" sz="2100" dirty="0" err="1"/>
              <a:t>veri</a:t>
            </a:r>
            <a:r>
              <a:rPr lang="en-US" sz="2100" dirty="0"/>
              <a:t> </a:t>
            </a:r>
            <a:r>
              <a:rPr lang="en-US" sz="2100" dirty="0" err="1"/>
              <a:t>setinde</a:t>
            </a:r>
            <a:r>
              <a:rPr lang="en-US" sz="2100" dirty="0"/>
              <a:t>:</a:t>
            </a:r>
          </a:p>
          <a:p>
            <a:r>
              <a:rPr lang="en-US" sz="2100" dirty="0"/>
              <a:t>%95 → stroke = 0</a:t>
            </a:r>
          </a:p>
          <a:p>
            <a:r>
              <a:rPr lang="en-US" sz="2100" dirty="0"/>
              <a:t>%5 → stroke = 1</a:t>
            </a:r>
          </a:p>
          <a:p>
            <a:r>
              <a:rPr lang="en-US" sz="2100" dirty="0"/>
              <a:t>Bu </a:t>
            </a:r>
            <a:r>
              <a:rPr lang="en-US" sz="2100" dirty="0" err="1"/>
              <a:t>durumda</a:t>
            </a:r>
            <a:r>
              <a:rPr lang="en-US" sz="2100" dirty="0"/>
              <a:t> SMOTE </a:t>
            </a:r>
            <a:r>
              <a:rPr lang="en-US" sz="2100" dirty="0" err="1"/>
              <a:t>uygulanmazsa</a:t>
            </a:r>
            <a:r>
              <a:rPr lang="en-US" sz="2100" dirty="0"/>
              <a:t>:</a:t>
            </a:r>
          </a:p>
          <a:p>
            <a:r>
              <a:rPr lang="en-US" sz="2100" dirty="0"/>
              <a:t>Model </a:t>
            </a:r>
            <a:r>
              <a:rPr lang="en-US" sz="2100" dirty="0" err="1"/>
              <a:t>çoğunluk</a:t>
            </a:r>
            <a:r>
              <a:rPr lang="en-US" sz="2100" dirty="0"/>
              <a:t> </a:t>
            </a:r>
            <a:r>
              <a:rPr lang="en-US" sz="2100" dirty="0" err="1"/>
              <a:t>sınıfını</a:t>
            </a:r>
            <a:r>
              <a:rPr lang="en-US" sz="2100" dirty="0"/>
              <a:t> (stroke=0) </a:t>
            </a:r>
            <a:r>
              <a:rPr lang="en-US" sz="2100" dirty="0" err="1"/>
              <a:t>öğrenir</a:t>
            </a:r>
            <a:endParaRPr lang="en-US" sz="2100" dirty="0"/>
          </a:p>
          <a:p>
            <a:r>
              <a:rPr lang="en-US" sz="2100" dirty="0"/>
              <a:t>“</a:t>
            </a:r>
            <a:r>
              <a:rPr lang="en-US" sz="2100" dirty="0" err="1"/>
              <a:t>Herkese</a:t>
            </a:r>
            <a:r>
              <a:rPr lang="en-US" sz="2100" dirty="0"/>
              <a:t> stroke yok” dese bile </a:t>
            </a:r>
            <a:r>
              <a:rPr lang="en-US" sz="2100" dirty="0" err="1"/>
              <a:t>yüksek</a:t>
            </a:r>
            <a:r>
              <a:rPr lang="en-US" sz="2100" dirty="0"/>
              <a:t> </a:t>
            </a:r>
            <a:r>
              <a:rPr lang="en-US" sz="2100" dirty="0" err="1"/>
              <a:t>doğruluk</a:t>
            </a:r>
            <a:r>
              <a:rPr lang="en-US" sz="2100" dirty="0"/>
              <a:t> </a:t>
            </a:r>
            <a:r>
              <a:rPr lang="en-US" sz="2100" dirty="0" err="1"/>
              <a:t>alır</a:t>
            </a:r>
            <a:endParaRPr lang="en-US" sz="2100" dirty="0"/>
          </a:p>
          <a:p>
            <a:r>
              <a:rPr lang="en-US" sz="2100" dirty="0" err="1"/>
              <a:t>Sınıf</a:t>
            </a:r>
            <a:r>
              <a:rPr lang="en-US" sz="2100" dirty="0"/>
              <a:t> </a:t>
            </a:r>
            <a:r>
              <a:rPr lang="en-US" sz="2100" dirty="0" err="1"/>
              <a:t>dengesizliğini</a:t>
            </a:r>
            <a:r>
              <a:rPr lang="en-US" sz="2100" dirty="0"/>
              <a:t> </a:t>
            </a:r>
            <a:r>
              <a:rPr lang="en-US" sz="2100" dirty="0" err="1"/>
              <a:t>gidermek</a:t>
            </a:r>
            <a:r>
              <a:rPr lang="en-US" sz="2100" dirty="0"/>
              <a:t> </a:t>
            </a:r>
            <a:r>
              <a:rPr lang="en-US" sz="2100" dirty="0" err="1"/>
              <a:t>için</a:t>
            </a:r>
            <a:r>
              <a:rPr lang="en-US" sz="2100" dirty="0"/>
              <a:t> </a:t>
            </a:r>
            <a:r>
              <a:rPr lang="en-US" sz="2100" b="1" dirty="0"/>
              <a:t>SMOTE</a:t>
            </a:r>
            <a:r>
              <a:rPr lang="en-US" sz="2100" dirty="0"/>
              <a:t> (Synthetic Minority Over-sampling Technique) </a:t>
            </a:r>
            <a:r>
              <a:rPr lang="en-US" sz="2100" dirty="0" err="1"/>
              <a:t>yöntemi</a:t>
            </a:r>
            <a:r>
              <a:rPr lang="en-US" sz="2100" dirty="0"/>
              <a:t> </a:t>
            </a:r>
            <a:r>
              <a:rPr lang="en-US" sz="2100" dirty="0" err="1"/>
              <a:t>tanımlanır</a:t>
            </a:r>
            <a:r>
              <a:rPr lang="en-US" sz="2100" dirty="0"/>
              <a:t>. </a:t>
            </a:r>
            <a:r>
              <a:rPr lang="en-US" sz="2100" dirty="0" err="1"/>
              <a:t>Eğitim</a:t>
            </a:r>
            <a:r>
              <a:rPr lang="en-US" sz="2100" dirty="0"/>
              <a:t> </a:t>
            </a:r>
            <a:r>
              <a:rPr lang="en-US" sz="2100" dirty="0" err="1"/>
              <a:t>verisi</a:t>
            </a:r>
            <a:r>
              <a:rPr lang="en-US" sz="2100" dirty="0"/>
              <a:t> </a:t>
            </a:r>
            <a:r>
              <a:rPr lang="en-US" sz="2100" dirty="0" err="1"/>
              <a:t>üzerinde</a:t>
            </a:r>
            <a:r>
              <a:rPr lang="en-US" sz="2100" dirty="0"/>
              <a:t> </a:t>
            </a:r>
            <a:r>
              <a:rPr lang="en-US" sz="2100" dirty="0" err="1"/>
              <a:t>azınlık</a:t>
            </a:r>
            <a:r>
              <a:rPr lang="en-US" sz="2100" dirty="0"/>
              <a:t> </a:t>
            </a:r>
            <a:r>
              <a:rPr lang="en-US" sz="2100" dirty="0" err="1"/>
              <a:t>sınıfına</a:t>
            </a:r>
            <a:r>
              <a:rPr lang="en-US" sz="2100" dirty="0"/>
              <a:t> (stroke=1) </a:t>
            </a:r>
            <a:r>
              <a:rPr lang="en-US" sz="2100" dirty="0" err="1"/>
              <a:t>ait</a:t>
            </a:r>
            <a:r>
              <a:rPr lang="en-US" sz="2100" dirty="0"/>
              <a:t> </a:t>
            </a:r>
            <a:r>
              <a:rPr lang="en-US" sz="2100" dirty="0" err="1"/>
              <a:t>sentetik</a:t>
            </a:r>
            <a:r>
              <a:rPr lang="en-US" sz="2100" dirty="0"/>
              <a:t> </a:t>
            </a:r>
            <a:r>
              <a:rPr lang="en-US" sz="2100" dirty="0" err="1"/>
              <a:t>örnekler</a:t>
            </a:r>
            <a:r>
              <a:rPr lang="en-US" sz="2100" dirty="0"/>
              <a:t> </a:t>
            </a:r>
            <a:r>
              <a:rPr lang="en-US" sz="2100" dirty="0" err="1"/>
              <a:t>üretilerek</a:t>
            </a:r>
            <a:r>
              <a:rPr lang="en-US" sz="2100" dirty="0"/>
              <a:t> </a:t>
            </a:r>
            <a:r>
              <a:rPr lang="en-US" sz="2100" dirty="0" err="1"/>
              <a:t>dengelir</a:t>
            </a:r>
            <a:r>
              <a:rPr lang="en-US" sz="2100" dirty="0"/>
              <a:t> </a:t>
            </a:r>
            <a:r>
              <a:rPr lang="en-US" sz="2100" dirty="0" err="1"/>
              <a:t>bir</a:t>
            </a:r>
            <a:r>
              <a:rPr lang="en-US" sz="2100" dirty="0"/>
              <a:t> </a:t>
            </a:r>
            <a:r>
              <a:rPr lang="en-US" sz="2100" dirty="0" err="1"/>
              <a:t>sınıf</a:t>
            </a:r>
            <a:r>
              <a:rPr lang="en-US" sz="2100" dirty="0"/>
              <a:t> </a:t>
            </a:r>
            <a:r>
              <a:rPr lang="en-US" sz="2100" dirty="0" err="1"/>
              <a:t>oluşturulur</a:t>
            </a:r>
            <a:r>
              <a:rPr lang="en-US" sz="2100" dirty="0"/>
              <a:t>.</a:t>
            </a:r>
          </a:p>
          <a:p>
            <a:endParaRPr lang="en-TR" sz="2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B2A3C-331F-F577-ED80-9FC85A1672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105"/>
          <a:stretch>
            <a:fillRect/>
          </a:stretch>
        </p:blipFill>
        <p:spPr>
          <a:xfrm>
            <a:off x="5576582" y="2421657"/>
            <a:ext cx="6098748" cy="71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07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FC6701-0ED6-01CF-2639-C8131312B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TR" b="1" dirty="0">
                <a:solidFill>
                  <a:srgbClr val="EBEBEB"/>
                </a:solidFill>
              </a:rPr>
              <a:t>Modeller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T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33D6C-699B-E0C3-DF23-9157243EA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304254" cy="339019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Logistic Regression: </a:t>
            </a:r>
            <a:r>
              <a:rPr lang="en-US" sz="1600" dirty="0" err="1">
                <a:solidFill>
                  <a:srgbClr val="FFFFFF"/>
                </a:solidFill>
              </a:rPr>
              <a:t>Doğrusal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ilişkiler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üzerinden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sınıflandırma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yapan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temel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bir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modeldir</a:t>
            </a: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Decision Tree: Karar </a:t>
            </a:r>
            <a:r>
              <a:rPr lang="en-US" sz="1600" dirty="0" err="1">
                <a:solidFill>
                  <a:srgbClr val="FFFFFF"/>
                </a:solidFill>
              </a:rPr>
              <a:t>kuralları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oluşturarak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veriyi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dallara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ayıran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bir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modeldir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Random Forest: Birden </a:t>
            </a:r>
            <a:r>
              <a:rPr lang="en-US" sz="1600" dirty="0" err="1">
                <a:solidFill>
                  <a:srgbClr val="FFFFFF"/>
                </a:solidFill>
              </a:rPr>
              <a:t>fazla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karar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ağacının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birleşimiyle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daha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kararlı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sonuçlar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üretir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1600" dirty="0" err="1">
                <a:solidFill>
                  <a:srgbClr val="FFFFFF"/>
                </a:solidFill>
              </a:rPr>
              <a:t>XGBoost</a:t>
            </a:r>
            <a:r>
              <a:rPr lang="en-US" sz="1600" dirty="0">
                <a:solidFill>
                  <a:srgbClr val="FFFFFF"/>
                </a:solidFill>
              </a:rPr>
              <a:t>: </a:t>
            </a:r>
            <a:r>
              <a:rPr lang="en-US" sz="1600" dirty="0" err="1">
                <a:solidFill>
                  <a:srgbClr val="FFFFFF"/>
                </a:solidFill>
              </a:rPr>
              <a:t>Hataları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iteratif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olarak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düzelten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güçlü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bir</a:t>
            </a:r>
            <a:r>
              <a:rPr lang="en-US" sz="1600" dirty="0">
                <a:solidFill>
                  <a:srgbClr val="FFFFFF"/>
                </a:solidFill>
              </a:rPr>
              <a:t> gradient boosting </a:t>
            </a:r>
            <a:r>
              <a:rPr lang="en-US" sz="1600" dirty="0" err="1">
                <a:solidFill>
                  <a:srgbClr val="FFFFFF"/>
                </a:solidFill>
              </a:rPr>
              <a:t>modelidir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endParaRPr lang="en-TR" sz="1600" dirty="0">
              <a:solidFill>
                <a:srgbClr val="FFFFFF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AAC2DFD-86A7-E8B9-50FB-7BD56BBB21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091604"/>
              </p:ext>
            </p:extLst>
          </p:nvPr>
        </p:nvGraphicFramePr>
        <p:xfrm>
          <a:off x="5048451" y="2297579"/>
          <a:ext cx="6495851" cy="2872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338">
                  <a:extLst>
                    <a:ext uri="{9D8B030D-6E8A-4147-A177-3AD203B41FA5}">
                      <a16:colId xmlns:a16="http://schemas.microsoft.com/office/drawing/2014/main" val="4048831937"/>
                    </a:ext>
                  </a:extLst>
                </a:gridCol>
                <a:gridCol w="1358778">
                  <a:extLst>
                    <a:ext uri="{9D8B030D-6E8A-4147-A177-3AD203B41FA5}">
                      <a16:colId xmlns:a16="http://schemas.microsoft.com/office/drawing/2014/main" val="3540423325"/>
                    </a:ext>
                  </a:extLst>
                </a:gridCol>
                <a:gridCol w="1241439">
                  <a:extLst>
                    <a:ext uri="{9D8B030D-6E8A-4147-A177-3AD203B41FA5}">
                      <a16:colId xmlns:a16="http://schemas.microsoft.com/office/drawing/2014/main" val="1321651690"/>
                    </a:ext>
                  </a:extLst>
                </a:gridCol>
                <a:gridCol w="912892">
                  <a:extLst>
                    <a:ext uri="{9D8B030D-6E8A-4147-A177-3AD203B41FA5}">
                      <a16:colId xmlns:a16="http://schemas.microsoft.com/office/drawing/2014/main" val="4163078356"/>
                    </a:ext>
                  </a:extLst>
                </a:gridCol>
                <a:gridCol w="877691">
                  <a:extLst>
                    <a:ext uri="{9D8B030D-6E8A-4147-A177-3AD203B41FA5}">
                      <a16:colId xmlns:a16="http://schemas.microsoft.com/office/drawing/2014/main" val="1430762843"/>
                    </a:ext>
                  </a:extLst>
                </a:gridCol>
                <a:gridCol w="877691">
                  <a:extLst>
                    <a:ext uri="{9D8B030D-6E8A-4147-A177-3AD203B41FA5}">
                      <a16:colId xmlns:a16="http://schemas.microsoft.com/office/drawing/2014/main" val="1149440838"/>
                    </a:ext>
                  </a:extLst>
                </a:gridCol>
                <a:gridCol w="819022">
                  <a:extLst>
                    <a:ext uri="{9D8B030D-6E8A-4147-A177-3AD203B41FA5}">
                      <a16:colId xmlns:a16="http://schemas.microsoft.com/office/drawing/2014/main" val="409643523"/>
                    </a:ext>
                  </a:extLst>
                </a:gridCol>
              </a:tblGrid>
              <a:tr h="625179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endParaRPr lang="en-TR" sz="1700" b="1">
                        <a:effectLst/>
                      </a:endParaRPr>
                    </a:p>
                  </a:txBody>
                  <a:tcPr marL="84484" marR="84484" marT="42242" marB="4224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700" b="1">
                          <a:effectLst/>
                        </a:rPr>
                        <a:t>Model</a:t>
                      </a:r>
                    </a:p>
                  </a:txBody>
                  <a:tcPr marL="84484" marR="84484" marT="42242" marB="4224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700" b="1">
                          <a:effectLst/>
                        </a:rPr>
                        <a:t>Precision</a:t>
                      </a:r>
                    </a:p>
                  </a:txBody>
                  <a:tcPr marL="84484" marR="84484" marT="42242" marB="4224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700" b="1">
                          <a:effectLst/>
                        </a:rPr>
                        <a:t>Recall</a:t>
                      </a:r>
                    </a:p>
                  </a:txBody>
                  <a:tcPr marL="84484" marR="84484" marT="42242" marB="4224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700" b="1">
                          <a:effectLst/>
                        </a:rPr>
                        <a:t>F1-Score</a:t>
                      </a:r>
                    </a:p>
                  </a:txBody>
                  <a:tcPr marL="84484" marR="84484" marT="42242" marB="4224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700" b="1">
                          <a:effectLst/>
                        </a:rPr>
                        <a:t>F4-Score</a:t>
                      </a:r>
                    </a:p>
                  </a:txBody>
                  <a:tcPr marL="84484" marR="84484" marT="42242" marB="4224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700" b="1">
                          <a:effectLst/>
                        </a:rPr>
                        <a:t>ROC-AUC</a:t>
                      </a:r>
                    </a:p>
                  </a:txBody>
                  <a:tcPr marL="84484" marR="84484" marT="42242" marB="42242" anchor="ctr"/>
                </a:tc>
                <a:extLst>
                  <a:ext uri="{0D108BD9-81ED-4DB2-BD59-A6C34878D82A}">
                    <a16:rowId xmlns:a16="http://schemas.microsoft.com/office/drawing/2014/main" val="384363659"/>
                  </a:ext>
                </a:extLst>
              </a:tr>
              <a:tr h="625179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TR" sz="1700" b="1">
                          <a:effectLst/>
                        </a:rPr>
                        <a:t>0</a:t>
                      </a:r>
                    </a:p>
                  </a:txBody>
                  <a:tcPr marL="84484" marR="84484" marT="42242" marB="4224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700" b="1" dirty="0">
                          <a:effectLst/>
                        </a:rPr>
                        <a:t>Logistic Regression</a:t>
                      </a:r>
                    </a:p>
                  </a:txBody>
                  <a:tcPr marL="84484" marR="84484" marT="42242" marB="4224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TR" sz="1700" b="1" dirty="0">
                          <a:effectLst/>
                        </a:rPr>
                        <a:t>0.132</a:t>
                      </a:r>
                    </a:p>
                  </a:txBody>
                  <a:tcPr marL="84484" marR="84484" marT="42242" marB="4224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TR" sz="1700" b="1" dirty="0">
                          <a:effectLst/>
                        </a:rPr>
                        <a:t>0.80</a:t>
                      </a:r>
                    </a:p>
                  </a:txBody>
                  <a:tcPr marL="84484" marR="84484" marT="42242" marB="4224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TR" sz="1700" b="1" dirty="0">
                          <a:effectLst/>
                        </a:rPr>
                        <a:t>0.227</a:t>
                      </a:r>
                    </a:p>
                  </a:txBody>
                  <a:tcPr marL="84484" marR="84484" marT="42242" marB="4224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TR" sz="1700" b="1" dirty="0">
                          <a:effectLst/>
                        </a:rPr>
                        <a:t>0.617</a:t>
                      </a:r>
                    </a:p>
                  </a:txBody>
                  <a:tcPr marL="84484" marR="84484" marT="42242" marB="4224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TR" sz="1700" b="1" dirty="0">
                          <a:effectLst/>
                        </a:rPr>
                        <a:t>0.839</a:t>
                      </a:r>
                    </a:p>
                  </a:txBody>
                  <a:tcPr marL="84484" marR="84484" marT="42242" marB="42242" anchor="ctr"/>
                </a:tc>
                <a:extLst>
                  <a:ext uri="{0D108BD9-81ED-4DB2-BD59-A6C34878D82A}">
                    <a16:rowId xmlns:a16="http://schemas.microsoft.com/office/drawing/2014/main" val="4110374685"/>
                  </a:ext>
                </a:extLst>
              </a:tr>
              <a:tr h="625179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TR" sz="1700" b="1">
                          <a:effectLst/>
                        </a:rPr>
                        <a:t>1</a:t>
                      </a:r>
                    </a:p>
                  </a:txBody>
                  <a:tcPr marL="84484" marR="84484" marT="42242" marB="4224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700">
                          <a:effectLst/>
                        </a:rPr>
                        <a:t>Decision Tree</a:t>
                      </a:r>
                    </a:p>
                  </a:txBody>
                  <a:tcPr marL="84484" marR="84484" marT="42242" marB="4224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TR" sz="1700">
                          <a:effectLst/>
                        </a:rPr>
                        <a:t>0.102</a:t>
                      </a:r>
                    </a:p>
                  </a:txBody>
                  <a:tcPr marL="84484" marR="84484" marT="42242" marB="4224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TR" sz="1700">
                          <a:effectLst/>
                        </a:rPr>
                        <a:t>0.20</a:t>
                      </a:r>
                    </a:p>
                  </a:txBody>
                  <a:tcPr marL="84484" marR="84484" marT="42242" marB="4224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TR" sz="1700">
                          <a:effectLst/>
                        </a:rPr>
                        <a:t>0.135</a:t>
                      </a:r>
                    </a:p>
                  </a:txBody>
                  <a:tcPr marL="84484" marR="84484" marT="42242" marB="4224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TR" sz="1700">
                          <a:effectLst/>
                        </a:rPr>
                        <a:t>0.189</a:t>
                      </a:r>
                    </a:p>
                  </a:txBody>
                  <a:tcPr marL="84484" marR="84484" marT="42242" marB="4224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TR" sz="1700">
                          <a:effectLst/>
                        </a:rPr>
                        <a:t>0.555</a:t>
                      </a:r>
                    </a:p>
                  </a:txBody>
                  <a:tcPr marL="84484" marR="84484" marT="42242" marB="42242" anchor="ctr"/>
                </a:tc>
                <a:extLst>
                  <a:ext uri="{0D108BD9-81ED-4DB2-BD59-A6C34878D82A}">
                    <a16:rowId xmlns:a16="http://schemas.microsoft.com/office/drawing/2014/main" val="743208567"/>
                  </a:ext>
                </a:extLst>
              </a:tr>
              <a:tr h="37172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TR" sz="1700" b="1">
                          <a:effectLst/>
                        </a:rPr>
                        <a:t>3</a:t>
                      </a:r>
                    </a:p>
                  </a:txBody>
                  <a:tcPr marL="84484" marR="84484" marT="42242" marB="4224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700">
                          <a:effectLst/>
                        </a:rPr>
                        <a:t>XGBoost</a:t>
                      </a:r>
                    </a:p>
                  </a:txBody>
                  <a:tcPr marL="84484" marR="84484" marT="42242" marB="4224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TR" sz="1700">
                          <a:effectLst/>
                        </a:rPr>
                        <a:t>0.178</a:t>
                      </a:r>
                    </a:p>
                  </a:txBody>
                  <a:tcPr marL="84484" marR="84484" marT="42242" marB="4224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TR" sz="1700">
                          <a:effectLst/>
                        </a:rPr>
                        <a:t>0.16</a:t>
                      </a:r>
                    </a:p>
                  </a:txBody>
                  <a:tcPr marL="84484" marR="84484" marT="42242" marB="4224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TR" sz="1700">
                          <a:effectLst/>
                        </a:rPr>
                        <a:t>0.168</a:t>
                      </a:r>
                    </a:p>
                  </a:txBody>
                  <a:tcPr marL="84484" marR="84484" marT="42242" marB="4224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TR" sz="1700">
                          <a:effectLst/>
                        </a:rPr>
                        <a:t>0.161</a:t>
                      </a:r>
                    </a:p>
                  </a:txBody>
                  <a:tcPr marL="84484" marR="84484" marT="42242" marB="4224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TR" sz="1700">
                          <a:effectLst/>
                        </a:rPr>
                        <a:t>0.775</a:t>
                      </a:r>
                    </a:p>
                  </a:txBody>
                  <a:tcPr marL="84484" marR="84484" marT="42242" marB="42242" anchor="ctr"/>
                </a:tc>
                <a:extLst>
                  <a:ext uri="{0D108BD9-81ED-4DB2-BD59-A6C34878D82A}">
                    <a16:rowId xmlns:a16="http://schemas.microsoft.com/office/drawing/2014/main" val="1938804065"/>
                  </a:ext>
                </a:extLst>
              </a:tr>
              <a:tr h="625179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TR" sz="1700" b="1">
                          <a:effectLst/>
                        </a:rPr>
                        <a:t>2</a:t>
                      </a:r>
                    </a:p>
                  </a:txBody>
                  <a:tcPr marL="84484" marR="84484" marT="42242" marB="4224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700">
                          <a:effectLst/>
                        </a:rPr>
                        <a:t>Random Forest</a:t>
                      </a:r>
                    </a:p>
                  </a:txBody>
                  <a:tcPr marL="84484" marR="84484" marT="42242" marB="4224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TR" sz="1700">
                          <a:effectLst/>
                        </a:rPr>
                        <a:t>0.194</a:t>
                      </a:r>
                    </a:p>
                  </a:txBody>
                  <a:tcPr marL="84484" marR="84484" marT="42242" marB="4224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TR" sz="1700">
                          <a:effectLst/>
                        </a:rPr>
                        <a:t>0.12</a:t>
                      </a:r>
                    </a:p>
                  </a:txBody>
                  <a:tcPr marL="84484" marR="84484" marT="42242" marB="4224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TR" sz="1700">
                          <a:effectLst/>
                        </a:rPr>
                        <a:t>0.148</a:t>
                      </a:r>
                    </a:p>
                  </a:txBody>
                  <a:tcPr marL="84484" marR="84484" marT="42242" marB="4224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TR" sz="1700">
                          <a:effectLst/>
                        </a:rPr>
                        <a:t>0.123</a:t>
                      </a:r>
                    </a:p>
                  </a:txBody>
                  <a:tcPr marL="84484" marR="84484" marT="42242" marB="4224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TR" sz="1700" dirty="0">
                          <a:effectLst/>
                        </a:rPr>
                        <a:t>0.763</a:t>
                      </a:r>
                    </a:p>
                  </a:txBody>
                  <a:tcPr marL="84484" marR="84484" marT="42242" marB="42242" anchor="ctr"/>
                </a:tc>
                <a:extLst>
                  <a:ext uri="{0D108BD9-81ED-4DB2-BD59-A6C34878D82A}">
                    <a16:rowId xmlns:a16="http://schemas.microsoft.com/office/drawing/2014/main" val="170110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620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52D8F-0A3A-11EA-667B-5EDCF7AFA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En iyi Model -&gt; Logistic Regression</a:t>
            </a:r>
            <a:br>
              <a:rPr lang="en-US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26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pic>
        <p:nvPicPr>
          <p:cNvPr id="7" name="Picture 6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41554CF3-FB51-03E5-70CC-9A2C49106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826443"/>
            <a:ext cx="6270662" cy="520464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68675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924A8-7EBA-A795-BF2B-D2872B00A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En </a:t>
            </a:r>
            <a:r>
              <a:rPr lang="en-US" b="1" dirty="0" err="1">
                <a:solidFill>
                  <a:srgbClr val="EBEBEB"/>
                </a:solidFill>
              </a:rPr>
              <a:t>S</a:t>
            </a:r>
            <a:r>
              <a:rPr lang="en-US" b="1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ıkıntılı</a:t>
            </a:r>
            <a:r>
              <a:rPr lang="en-US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Model </a:t>
            </a:r>
            <a:br>
              <a:rPr lang="en-US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-&gt; Random Forest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pic>
        <p:nvPicPr>
          <p:cNvPr id="4" name="Content Placeholder 3" descr="A blue and white bar chart with text&#10;&#10;AI-generated content may be incorrect.">
            <a:extLst>
              <a:ext uri="{FF2B5EF4-FFF2-40B4-BE49-F238E27FC236}">
                <a16:creationId xmlns:a16="http://schemas.microsoft.com/office/drawing/2014/main" id="{A4B9F8E6-9B98-B56C-2003-72DED02F0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826443"/>
            <a:ext cx="6270662" cy="520464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29473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944C-AF92-075F-3179-4BE57812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b="1" dirty="0"/>
              <a:t>Logistic Regression Modeli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8C82C-2B01-94AC-3565-909131298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411" y="1488990"/>
            <a:ext cx="10671178" cy="4916292"/>
          </a:xfrm>
        </p:spPr>
        <p:txBody>
          <a:bodyPr>
            <a:noAutofit/>
          </a:bodyPr>
          <a:lstStyle/>
          <a:p>
            <a:r>
              <a:rPr lang="en-US" sz="1700" dirty="0"/>
              <a:t>Logistic Regression </a:t>
            </a:r>
            <a:r>
              <a:rPr lang="en-US" sz="1700" dirty="0" err="1"/>
              <a:t>modeli</a:t>
            </a:r>
            <a:r>
              <a:rPr lang="en-US" sz="1700" dirty="0"/>
              <a:t>, stroke </a:t>
            </a:r>
            <a:r>
              <a:rPr lang="en-US" sz="1700" dirty="0" err="1"/>
              <a:t>veri</a:t>
            </a:r>
            <a:r>
              <a:rPr lang="en-US" sz="1700" dirty="0"/>
              <a:t> </a:t>
            </a:r>
            <a:r>
              <a:rPr lang="en-US" sz="1700" dirty="0" err="1"/>
              <a:t>setinde</a:t>
            </a:r>
            <a:r>
              <a:rPr lang="en-US" sz="1700" dirty="0"/>
              <a:t> </a:t>
            </a:r>
            <a:r>
              <a:rPr lang="en-US" sz="1700" dirty="0" err="1"/>
              <a:t>yüksek</a:t>
            </a:r>
            <a:r>
              <a:rPr lang="en-US" sz="1700" dirty="0"/>
              <a:t> </a:t>
            </a:r>
            <a:r>
              <a:rPr lang="en-US" sz="1700" dirty="0" err="1"/>
              <a:t>derecede</a:t>
            </a:r>
            <a:r>
              <a:rPr lang="en-US" sz="1700" dirty="0"/>
              <a:t> </a:t>
            </a:r>
            <a:r>
              <a:rPr lang="en-US" sz="1700" dirty="0" err="1"/>
              <a:t>dengesiz</a:t>
            </a:r>
            <a:r>
              <a:rPr lang="en-US" sz="1700" dirty="0"/>
              <a:t> </a:t>
            </a:r>
            <a:r>
              <a:rPr lang="en-US" sz="1700" dirty="0" err="1"/>
              <a:t>sınıf</a:t>
            </a:r>
            <a:r>
              <a:rPr lang="en-US" sz="1700" dirty="0"/>
              <a:t> </a:t>
            </a:r>
            <a:r>
              <a:rPr lang="en-US" sz="1700" dirty="0" err="1"/>
              <a:t>yapısına</a:t>
            </a:r>
            <a:r>
              <a:rPr lang="en-US" sz="1700" dirty="0"/>
              <a:t> (%5 </a:t>
            </a:r>
            <a:r>
              <a:rPr lang="en-US" sz="1700" dirty="0" err="1"/>
              <a:t>pozitif</a:t>
            </a:r>
            <a:r>
              <a:rPr lang="en-US" sz="1700" dirty="0"/>
              <a:t>) </a:t>
            </a:r>
            <a:r>
              <a:rPr lang="en-US" sz="1700" dirty="0" err="1"/>
              <a:t>rağmen</a:t>
            </a:r>
            <a:r>
              <a:rPr lang="en-US" sz="1700" dirty="0"/>
              <a:t> </a:t>
            </a:r>
            <a:r>
              <a:rPr lang="en-US" sz="1700" dirty="0" err="1"/>
              <a:t>yüksek</a:t>
            </a:r>
            <a:r>
              <a:rPr lang="en-US" sz="1700" dirty="0"/>
              <a:t> recall (0.80) </a:t>
            </a:r>
            <a:r>
              <a:rPr lang="en-US" sz="1700" dirty="0" err="1"/>
              <a:t>elde</a:t>
            </a:r>
            <a:r>
              <a:rPr lang="en-US" sz="1700" dirty="0"/>
              <a:t> </a:t>
            </a:r>
            <a:r>
              <a:rPr lang="en-US" sz="1700" dirty="0" err="1"/>
              <a:t>etmiştir</a:t>
            </a:r>
            <a:r>
              <a:rPr lang="en-US" sz="1700" dirty="0"/>
              <a:t>. Bu </a:t>
            </a:r>
            <a:r>
              <a:rPr lang="en-US" sz="1700" dirty="0" err="1"/>
              <a:t>değer</a:t>
            </a:r>
            <a:r>
              <a:rPr lang="en-US" sz="1700" dirty="0"/>
              <a:t>, </a:t>
            </a:r>
            <a:r>
              <a:rPr lang="en-US" sz="1700" dirty="0" err="1"/>
              <a:t>felç</a:t>
            </a:r>
            <a:r>
              <a:rPr lang="en-US" sz="1700" dirty="0"/>
              <a:t> </a:t>
            </a:r>
            <a:r>
              <a:rPr lang="en-US" sz="1700" dirty="0" err="1"/>
              <a:t>geçiren</a:t>
            </a:r>
            <a:r>
              <a:rPr lang="en-US" sz="1700" dirty="0"/>
              <a:t> </a:t>
            </a:r>
            <a:r>
              <a:rPr lang="en-US" sz="1700" dirty="0" err="1"/>
              <a:t>hastaların</a:t>
            </a:r>
            <a:r>
              <a:rPr lang="en-US" sz="1700" dirty="0"/>
              <a:t> %80’inin model </a:t>
            </a:r>
            <a:r>
              <a:rPr lang="en-US" sz="1700" dirty="0" err="1"/>
              <a:t>tarafından</a:t>
            </a:r>
            <a:r>
              <a:rPr lang="en-US" sz="1700" dirty="0"/>
              <a:t> </a:t>
            </a:r>
            <a:r>
              <a:rPr lang="en-US" sz="1700" dirty="0" err="1"/>
              <a:t>doğru</a:t>
            </a:r>
            <a:r>
              <a:rPr lang="en-US" sz="1700" dirty="0"/>
              <a:t> </a:t>
            </a:r>
            <a:r>
              <a:rPr lang="en-US" sz="1700" dirty="0" err="1"/>
              <a:t>şekilde</a:t>
            </a:r>
            <a:r>
              <a:rPr lang="en-US" sz="1700" dirty="0"/>
              <a:t> </a:t>
            </a:r>
            <a:r>
              <a:rPr lang="en-US" sz="1700" dirty="0" err="1"/>
              <a:t>tespit</a:t>
            </a:r>
            <a:r>
              <a:rPr lang="en-US" sz="1700" dirty="0"/>
              <a:t> </a:t>
            </a:r>
            <a:r>
              <a:rPr lang="en-US" sz="1700" dirty="0" err="1"/>
              <a:t>edildiğini</a:t>
            </a:r>
            <a:r>
              <a:rPr lang="en-US" sz="1700" dirty="0"/>
              <a:t> </a:t>
            </a:r>
            <a:r>
              <a:rPr lang="en-US" sz="1700" dirty="0" err="1"/>
              <a:t>göstermektedir</a:t>
            </a:r>
            <a:r>
              <a:rPr lang="en-US" sz="1700" dirty="0"/>
              <a:t>. Stroke </a:t>
            </a:r>
            <a:r>
              <a:rPr lang="en-US" sz="1700" dirty="0" err="1"/>
              <a:t>gibi</a:t>
            </a:r>
            <a:r>
              <a:rPr lang="en-US" sz="1700" dirty="0"/>
              <a:t> </a:t>
            </a:r>
            <a:r>
              <a:rPr lang="en-US" sz="1700" dirty="0" err="1"/>
              <a:t>hayati</a:t>
            </a:r>
            <a:r>
              <a:rPr lang="en-US" sz="1700" dirty="0"/>
              <a:t> risk </a:t>
            </a:r>
            <a:r>
              <a:rPr lang="en-US" sz="1700" dirty="0" err="1"/>
              <a:t>içeren</a:t>
            </a:r>
            <a:r>
              <a:rPr lang="en-US" sz="1700" dirty="0"/>
              <a:t> </a:t>
            </a:r>
            <a:r>
              <a:rPr lang="en-US" sz="1700" dirty="0" err="1"/>
              <a:t>problemlerde</a:t>
            </a:r>
            <a:r>
              <a:rPr lang="en-US" sz="1700" dirty="0"/>
              <a:t>, </a:t>
            </a:r>
            <a:r>
              <a:rPr lang="en-US" sz="1700" dirty="0" err="1"/>
              <a:t>yanlış</a:t>
            </a:r>
            <a:r>
              <a:rPr lang="en-US" sz="1700" dirty="0"/>
              <a:t> </a:t>
            </a:r>
            <a:r>
              <a:rPr lang="en-US" sz="1700" dirty="0" err="1"/>
              <a:t>negatif</a:t>
            </a:r>
            <a:r>
              <a:rPr lang="en-US" sz="1700" dirty="0"/>
              <a:t> </a:t>
            </a:r>
            <a:r>
              <a:rPr lang="en-US" sz="1700" dirty="0" err="1"/>
              <a:t>hataların</a:t>
            </a:r>
            <a:r>
              <a:rPr lang="en-US" sz="1700" dirty="0"/>
              <a:t> </a:t>
            </a:r>
            <a:r>
              <a:rPr lang="en-US" sz="1700" dirty="0" err="1"/>
              <a:t>maliyeti</a:t>
            </a:r>
            <a:r>
              <a:rPr lang="en-US" sz="1700" dirty="0"/>
              <a:t> </a:t>
            </a:r>
            <a:r>
              <a:rPr lang="en-US" sz="1700" dirty="0" err="1"/>
              <a:t>çok</a:t>
            </a:r>
            <a:r>
              <a:rPr lang="en-US" sz="1700" dirty="0"/>
              <a:t> </a:t>
            </a:r>
            <a:r>
              <a:rPr lang="en-US" sz="1700" dirty="0" err="1"/>
              <a:t>yüksek</a:t>
            </a:r>
            <a:r>
              <a:rPr lang="en-US" sz="1700" dirty="0"/>
              <a:t> </a:t>
            </a:r>
            <a:r>
              <a:rPr lang="en-US" sz="1700" dirty="0" err="1"/>
              <a:t>olduğundan</a:t>
            </a:r>
            <a:r>
              <a:rPr lang="en-US" sz="1700" dirty="0"/>
              <a:t>, </a:t>
            </a:r>
            <a:r>
              <a:rPr lang="en-US" sz="1700" dirty="0" err="1"/>
              <a:t>bu</a:t>
            </a:r>
            <a:r>
              <a:rPr lang="en-US" sz="1700" dirty="0"/>
              <a:t> </a:t>
            </a:r>
            <a:r>
              <a:rPr lang="en-US" sz="1700" dirty="0" err="1"/>
              <a:t>sonuç</a:t>
            </a:r>
            <a:r>
              <a:rPr lang="en-US" sz="1700" dirty="0"/>
              <a:t> </a:t>
            </a:r>
            <a:r>
              <a:rPr lang="en-US" sz="1700" dirty="0" err="1"/>
              <a:t>klinik</a:t>
            </a:r>
            <a:r>
              <a:rPr lang="en-US" sz="1700" dirty="0"/>
              <a:t> </a:t>
            </a:r>
            <a:r>
              <a:rPr lang="en-US" sz="1700" dirty="0" err="1"/>
              <a:t>tarama</a:t>
            </a:r>
            <a:r>
              <a:rPr lang="en-US" sz="1700" dirty="0"/>
              <a:t> </a:t>
            </a:r>
            <a:r>
              <a:rPr lang="en-US" sz="1700" dirty="0" err="1"/>
              <a:t>senaryoları</a:t>
            </a:r>
            <a:r>
              <a:rPr lang="en-US" sz="1700" dirty="0"/>
              <a:t> </a:t>
            </a:r>
            <a:r>
              <a:rPr lang="en-US" sz="1700" dirty="0" err="1"/>
              <a:t>için</a:t>
            </a:r>
            <a:r>
              <a:rPr lang="en-US" sz="1700" dirty="0"/>
              <a:t> </a:t>
            </a:r>
            <a:r>
              <a:rPr lang="en-US" sz="1700" dirty="0" err="1"/>
              <a:t>önemli</a:t>
            </a:r>
            <a:r>
              <a:rPr lang="en-US" sz="1700" dirty="0"/>
              <a:t> </a:t>
            </a:r>
            <a:r>
              <a:rPr lang="en-US" sz="1700" dirty="0" err="1"/>
              <a:t>bir</a:t>
            </a:r>
            <a:r>
              <a:rPr lang="en-US" sz="1700" dirty="0"/>
              <a:t> </a:t>
            </a:r>
            <a:r>
              <a:rPr lang="en-US" sz="1700" dirty="0" err="1"/>
              <a:t>avantaj</a:t>
            </a:r>
            <a:r>
              <a:rPr lang="en-US" sz="1700" dirty="0"/>
              <a:t> </a:t>
            </a:r>
            <a:r>
              <a:rPr lang="en-US" sz="1700" dirty="0" err="1"/>
              <a:t>sağlamaktadır</a:t>
            </a:r>
            <a:r>
              <a:rPr lang="en-US" sz="1700" dirty="0"/>
              <a:t>.</a:t>
            </a:r>
          </a:p>
          <a:p>
            <a:r>
              <a:rPr lang="en-US" sz="1700" dirty="0"/>
              <a:t>Precision </a:t>
            </a:r>
            <a:r>
              <a:rPr lang="en-US" sz="1700" dirty="0" err="1"/>
              <a:t>değerinin</a:t>
            </a:r>
            <a:r>
              <a:rPr lang="en-US" sz="1700" dirty="0"/>
              <a:t> 0.132 </a:t>
            </a:r>
            <a:r>
              <a:rPr lang="en-US" sz="1700" dirty="0" err="1"/>
              <a:t>olması</a:t>
            </a:r>
            <a:r>
              <a:rPr lang="en-US" sz="1700" dirty="0"/>
              <a:t>, </a:t>
            </a:r>
            <a:r>
              <a:rPr lang="en-US" sz="1700" dirty="0" err="1"/>
              <a:t>modelin</a:t>
            </a:r>
            <a:r>
              <a:rPr lang="en-US" sz="1700" dirty="0"/>
              <a:t> </a:t>
            </a:r>
            <a:r>
              <a:rPr lang="en-US" sz="1700" dirty="0" err="1"/>
              <a:t>pozitif</a:t>
            </a:r>
            <a:r>
              <a:rPr lang="en-US" sz="1700" dirty="0"/>
              <a:t> </a:t>
            </a:r>
            <a:r>
              <a:rPr lang="en-US" sz="1700" dirty="0" err="1"/>
              <a:t>tahminlerinin</a:t>
            </a:r>
            <a:r>
              <a:rPr lang="en-US" sz="1700" dirty="0"/>
              <a:t> </a:t>
            </a:r>
            <a:r>
              <a:rPr lang="en-US" sz="1700" dirty="0" err="1"/>
              <a:t>yaklaşık</a:t>
            </a:r>
            <a:r>
              <a:rPr lang="en-US" sz="1700" dirty="0"/>
              <a:t> %13’ünün </a:t>
            </a:r>
            <a:r>
              <a:rPr lang="en-US" sz="1700" dirty="0" err="1"/>
              <a:t>gerçekten</a:t>
            </a:r>
            <a:r>
              <a:rPr lang="en-US" sz="1700" dirty="0"/>
              <a:t> </a:t>
            </a:r>
            <a:r>
              <a:rPr lang="en-US" sz="1700" dirty="0" err="1"/>
              <a:t>felç</a:t>
            </a:r>
            <a:r>
              <a:rPr lang="en-US" sz="1700" dirty="0"/>
              <a:t> </a:t>
            </a:r>
            <a:r>
              <a:rPr lang="en-US" sz="1700" dirty="0" err="1"/>
              <a:t>vakaları</a:t>
            </a:r>
            <a:r>
              <a:rPr lang="en-US" sz="1700" dirty="0"/>
              <a:t> </a:t>
            </a:r>
            <a:r>
              <a:rPr lang="en-US" sz="1700" dirty="0" err="1"/>
              <a:t>olduğunu</a:t>
            </a:r>
            <a:r>
              <a:rPr lang="en-US" sz="1700" dirty="0"/>
              <a:t> </a:t>
            </a:r>
            <a:r>
              <a:rPr lang="en-US" sz="1700" dirty="0" err="1"/>
              <a:t>göstermektedir</a:t>
            </a:r>
            <a:r>
              <a:rPr lang="en-US" sz="1700" dirty="0"/>
              <a:t>. Bu durum, </a:t>
            </a:r>
            <a:r>
              <a:rPr lang="en-US" sz="1700" dirty="0" err="1"/>
              <a:t>çok</a:t>
            </a:r>
            <a:r>
              <a:rPr lang="en-US" sz="1700" dirty="0"/>
              <a:t> </a:t>
            </a:r>
            <a:r>
              <a:rPr lang="en-US" sz="1700" dirty="0" err="1"/>
              <a:t>sayıda</a:t>
            </a:r>
            <a:r>
              <a:rPr lang="en-US" sz="1700" dirty="0"/>
              <a:t> </a:t>
            </a:r>
            <a:r>
              <a:rPr lang="en-US" sz="1700" dirty="0" err="1"/>
              <a:t>yanlış</a:t>
            </a:r>
            <a:r>
              <a:rPr lang="en-US" sz="1700" dirty="0"/>
              <a:t> </a:t>
            </a:r>
            <a:r>
              <a:rPr lang="en-US" sz="1700" dirty="0" err="1"/>
              <a:t>pozitif</a:t>
            </a:r>
            <a:r>
              <a:rPr lang="en-US" sz="1700" dirty="0"/>
              <a:t> </a:t>
            </a:r>
            <a:r>
              <a:rPr lang="en-US" sz="1700" dirty="0" err="1"/>
              <a:t>üretildiğini</a:t>
            </a:r>
            <a:r>
              <a:rPr lang="en-US" sz="1700" dirty="0"/>
              <a:t> </a:t>
            </a:r>
            <a:r>
              <a:rPr lang="en-US" sz="1700" dirty="0" err="1"/>
              <a:t>işaret</a:t>
            </a:r>
            <a:r>
              <a:rPr lang="en-US" sz="1700" dirty="0"/>
              <a:t> </a:t>
            </a:r>
            <a:r>
              <a:rPr lang="en-US" sz="1700" dirty="0" err="1"/>
              <a:t>etse</a:t>
            </a:r>
            <a:r>
              <a:rPr lang="en-US" sz="1700" dirty="0"/>
              <a:t> de, </a:t>
            </a:r>
            <a:r>
              <a:rPr lang="en-US" sz="1700" dirty="0" err="1"/>
              <a:t>erken</a:t>
            </a:r>
            <a:r>
              <a:rPr lang="en-US" sz="1700" dirty="0"/>
              <a:t> </a:t>
            </a:r>
            <a:r>
              <a:rPr lang="en-US" sz="1700" dirty="0" err="1"/>
              <a:t>tarama</a:t>
            </a:r>
            <a:r>
              <a:rPr lang="en-US" sz="1700" dirty="0"/>
              <a:t> </a:t>
            </a:r>
            <a:r>
              <a:rPr lang="en-US" sz="1700" dirty="0" err="1"/>
              <a:t>ve</a:t>
            </a:r>
            <a:r>
              <a:rPr lang="en-US" sz="1700" dirty="0"/>
              <a:t> risk </a:t>
            </a:r>
            <a:r>
              <a:rPr lang="en-US" sz="1700" dirty="0" err="1"/>
              <a:t>belirleme</a:t>
            </a:r>
            <a:r>
              <a:rPr lang="en-US" sz="1700" dirty="0"/>
              <a:t> </a:t>
            </a:r>
            <a:r>
              <a:rPr lang="en-US" sz="1700" dirty="0" err="1"/>
              <a:t>amaçlı</a:t>
            </a:r>
            <a:r>
              <a:rPr lang="en-US" sz="1700" dirty="0"/>
              <a:t> </a:t>
            </a:r>
            <a:r>
              <a:rPr lang="en-US" sz="1700" dirty="0" err="1"/>
              <a:t>sistemlerde</a:t>
            </a:r>
            <a:r>
              <a:rPr lang="en-US" sz="1700" dirty="0"/>
              <a:t> </a:t>
            </a:r>
            <a:r>
              <a:rPr lang="en-US" sz="1700" dirty="0" err="1"/>
              <a:t>yanlış</a:t>
            </a:r>
            <a:r>
              <a:rPr lang="en-US" sz="1700" dirty="0"/>
              <a:t> alarm </a:t>
            </a:r>
            <a:r>
              <a:rPr lang="en-US" sz="1700" dirty="0" err="1"/>
              <a:t>üretmenin</a:t>
            </a:r>
            <a:r>
              <a:rPr lang="en-US" sz="1700" dirty="0"/>
              <a:t>, </a:t>
            </a:r>
            <a:r>
              <a:rPr lang="en-US" sz="1700" dirty="0" err="1"/>
              <a:t>gerçek</a:t>
            </a:r>
            <a:r>
              <a:rPr lang="en-US" sz="1700" dirty="0"/>
              <a:t> </a:t>
            </a:r>
            <a:r>
              <a:rPr lang="en-US" sz="1700" dirty="0" err="1"/>
              <a:t>vakaları</a:t>
            </a:r>
            <a:r>
              <a:rPr lang="en-US" sz="1700" dirty="0"/>
              <a:t> </a:t>
            </a:r>
            <a:r>
              <a:rPr lang="en-US" sz="1700" dirty="0" err="1"/>
              <a:t>kaçırmaya</a:t>
            </a:r>
            <a:r>
              <a:rPr lang="en-US" sz="1700" dirty="0"/>
              <a:t> </a:t>
            </a:r>
            <a:r>
              <a:rPr lang="en-US" sz="1700" dirty="0" err="1"/>
              <a:t>kıyasla</a:t>
            </a:r>
            <a:r>
              <a:rPr lang="en-US" sz="1700" dirty="0"/>
              <a:t> </a:t>
            </a:r>
            <a:r>
              <a:rPr lang="en-US" sz="1700" dirty="0" err="1"/>
              <a:t>daha</a:t>
            </a:r>
            <a:r>
              <a:rPr lang="en-US" sz="1700" dirty="0"/>
              <a:t> </a:t>
            </a:r>
            <a:r>
              <a:rPr lang="en-US" sz="1700" dirty="0" err="1"/>
              <a:t>tolere</a:t>
            </a:r>
            <a:r>
              <a:rPr lang="en-US" sz="1700" dirty="0"/>
              <a:t> </a:t>
            </a:r>
            <a:r>
              <a:rPr lang="en-US" sz="1700" dirty="0" err="1"/>
              <a:t>edilebilir</a:t>
            </a:r>
            <a:r>
              <a:rPr lang="en-US" sz="1700" dirty="0"/>
              <a:t> </a:t>
            </a:r>
            <a:r>
              <a:rPr lang="en-US" sz="1700" dirty="0" err="1"/>
              <a:t>olduğu</a:t>
            </a:r>
            <a:r>
              <a:rPr lang="en-US" sz="1700" dirty="0"/>
              <a:t> </a:t>
            </a:r>
            <a:r>
              <a:rPr lang="en-US" sz="1700" dirty="0" err="1"/>
              <a:t>bilinmektedir</a:t>
            </a:r>
            <a:r>
              <a:rPr lang="en-US" sz="1700" dirty="0"/>
              <a:t>.</a:t>
            </a:r>
          </a:p>
          <a:p>
            <a:r>
              <a:rPr lang="en-US" sz="1700" dirty="0"/>
              <a:t>F4-Score (0.617) </a:t>
            </a:r>
            <a:r>
              <a:rPr lang="en-US" sz="1700" dirty="0" err="1"/>
              <a:t>değerinin</a:t>
            </a:r>
            <a:r>
              <a:rPr lang="en-US" sz="1700" dirty="0"/>
              <a:t> </a:t>
            </a:r>
            <a:r>
              <a:rPr lang="en-US" sz="1700" dirty="0" err="1"/>
              <a:t>görece</a:t>
            </a:r>
            <a:r>
              <a:rPr lang="en-US" sz="1700" dirty="0"/>
              <a:t> </a:t>
            </a:r>
            <a:r>
              <a:rPr lang="en-US" sz="1700" dirty="0" err="1"/>
              <a:t>yüksek</a:t>
            </a:r>
            <a:r>
              <a:rPr lang="en-US" sz="1700" dirty="0"/>
              <a:t> </a:t>
            </a:r>
            <a:r>
              <a:rPr lang="en-US" sz="1700" dirty="0" err="1"/>
              <a:t>olması</a:t>
            </a:r>
            <a:r>
              <a:rPr lang="en-US" sz="1700" dirty="0"/>
              <a:t>, </a:t>
            </a:r>
            <a:r>
              <a:rPr lang="en-US" sz="1700" dirty="0" err="1"/>
              <a:t>recall’a</a:t>
            </a:r>
            <a:r>
              <a:rPr lang="en-US" sz="1700" dirty="0"/>
              <a:t> </a:t>
            </a:r>
            <a:r>
              <a:rPr lang="en-US" sz="1700" dirty="0" err="1"/>
              <a:t>daha</a:t>
            </a:r>
            <a:r>
              <a:rPr lang="en-US" sz="1700" dirty="0"/>
              <a:t> </a:t>
            </a:r>
            <a:r>
              <a:rPr lang="en-US" sz="1700" dirty="0" err="1"/>
              <a:t>fazla</a:t>
            </a:r>
            <a:r>
              <a:rPr lang="en-US" sz="1700" dirty="0"/>
              <a:t> </a:t>
            </a:r>
            <a:r>
              <a:rPr lang="en-US" sz="1700" dirty="0" err="1"/>
              <a:t>ağırlık</a:t>
            </a:r>
            <a:r>
              <a:rPr lang="en-US" sz="1700" dirty="0"/>
              <a:t> </a:t>
            </a:r>
            <a:r>
              <a:rPr lang="en-US" sz="1700" dirty="0" err="1"/>
              <a:t>verilen</a:t>
            </a:r>
            <a:r>
              <a:rPr lang="en-US" sz="1700" dirty="0"/>
              <a:t> </a:t>
            </a:r>
            <a:r>
              <a:rPr lang="en-US" sz="1700" dirty="0" err="1"/>
              <a:t>değerlendirme</a:t>
            </a:r>
            <a:r>
              <a:rPr lang="en-US" sz="1700" dirty="0"/>
              <a:t> </a:t>
            </a:r>
            <a:r>
              <a:rPr lang="en-US" sz="1700" dirty="0" err="1"/>
              <a:t>yaklaşımında</a:t>
            </a:r>
            <a:r>
              <a:rPr lang="en-US" sz="1700" dirty="0"/>
              <a:t> </a:t>
            </a:r>
            <a:r>
              <a:rPr lang="en-US" sz="1700" dirty="0" err="1"/>
              <a:t>modelin</a:t>
            </a:r>
            <a:r>
              <a:rPr lang="en-US" sz="1700" dirty="0"/>
              <a:t> </a:t>
            </a:r>
            <a:r>
              <a:rPr lang="en-US" sz="1700" dirty="0" err="1"/>
              <a:t>dengeli</a:t>
            </a:r>
            <a:r>
              <a:rPr lang="en-US" sz="1700" dirty="0"/>
              <a:t> </a:t>
            </a:r>
            <a:r>
              <a:rPr lang="en-US" sz="1700" dirty="0" err="1"/>
              <a:t>bir</a:t>
            </a:r>
            <a:r>
              <a:rPr lang="en-US" sz="1700" dirty="0"/>
              <a:t> </a:t>
            </a:r>
            <a:r>
              <a:rPr lang="en-US" sz="1700" dirty="0" err="1"/>
              <a:t>performans</a:t>
            </a:r>
            <a:r>
              <a:rPr lang="en-US" sz="1700" dirty="0"/>
              <a:t> </a:t>
            </a:r>
            <a:r>
              <a:rPr lang="en-US" sz="1700" dirty="0" err="1"/>
              <a:t>sunduğunu</a:t>
            </a:r>
            <a:r>
              <a:rPr lang="en-US" sz="1700" dirty="0"/>
              <a:t> </a:t>
            </a:r>
            <a:r>
              <a:rPr lang="en-US" sz="1700" dirty="0" err="1"/>
              <a:t>göstermektedir</a:t>
            </a:r>
            <a:r>
              <a:rPr lang="en-US" sz="1700" dirty="0"/>
              <a:t>. Bu </a:t>
            </a:r>
            <a:r>
              <a:rPr lang="en-US" sz="1700" dirty="0" err="1"/>
              <a:t>metrik</a:t>
            </a:r>
            <a:r>
              <a:rPr lang="en-US" sz="1700" dirty="0"/>
              <a:t>, </a:t>
            </a:r>
            <a:r>
              <a:rPr lang="en-US" sz="1700" dirty="0" err="1"/>
              <a:t>modelin</a:t>
            </a:r>
            <a:r>
              <a:rPr lang="en-US" sz="1700" dirty="0"/>
              <a:t> </a:t>
            </a:r>
            <a:r>
              <a:rPr lang="en-US" sz="1700" dirty="0" err="1"/>
              <a:t>yalnızca</a:t>
            </a:r>
            <a:r>
              <a:rPr lang="en-US" sz="1700" dirty="0"/>
              <a:t> </a:t>
            </a:r>
            <a:r>
              <a:rPr lang="en-US" sz="1700" dirty="0" err="1"/>
              <a:t>yüksek</a:t>
            </a:r>
            <a:r>
              <a:rPr lang="en-US" sz="1700" dirty="0"/>
              <a:t> recall </a:t>
            </a:r>
            <a:r>
              <a:rPr lang="en-US" sz="1700" dirty="0" err="1"/>
              <a:t>üretmediğini</a:t>
            </a:r>
            <a:r>
              <a:rPr lang="en-US" sz="1700" dirty="0"/>
              <a:t>, </a:t>
            </a:r>
            <a:r>
              <a:rPr lang="en-US" sz="1700" dirty="0" err="1"/>
              <a:t>aynı</a:t>
            </a:r>
            <a:r>
              <a:rPr lang="en-US" sz="1700" dirty="0"/>
              <a:t> </a:t>
            </a:r>
            <a:r>
              <a:rPr lang="en-US" sz="1700" dirty="0" err="1"/>
              <a:t>zamanda</a:t>
            </a:r>
            <a:r>
              <a:rPr lang="en-US" sz="1700" dirty="0"/>
              <a:t> precision </a:t>
            </a:r>
            <a:r>
              <a:rPr lang="en-US" sz="1700" dirty="0" err="1"/>
              <a:t>tamamen</a:t>
            </a:r>
            <a:r>
              <a:rPr lang="en-US" sz="1700" dirty="0"/>
              <a:t> </a:t>
            </a:r>
            <a:r>
              <a:rPr lang="en-US" sz="1700" dirty="0" err="1"/>
              <a:t>göz</a:t>
            </a:r>
            <a:r>
              <a:rPr lang="en-US" sz="1700" dirty="0"/>
              <a:t> </a:t>
            </a:r>
            <a:r>
              <a:rPr lang="en-US" sz="1700" dirty="0" err="1"/>
              <a:t>ardı</a:t>
            </a:r>
            <a:r>
              <a:rPr lang="en-US" sz="1700" dirty="0"/>
              <a:t> </a:t>
            </a:r>
            <a:r>
              <a:rPr lang="en-US" sz="1700" dirty="0" err="1"/>
              <a:t>edilmeden</a:t>
            </a:r>
            <a:r>
              <a:rPr lang="en-US" sz="1700" dirty="0"/>
              <a:t> </a:t>
            </a:r>
            <a:r>
              <a:rPr lang="en-US" sz="1700" dirty="0" err="1"/>
              <a:t>klinik</a:t>
            </a:r>
            <a:r>
              <a:rPr lang="en-US" sz="1700" dirty="0"/>
              <a:t> </a:t>
            </a:r>
            <a:r>
              <a:rPr lang="en-US" sz="1700" dirty="0" err="1"/>
              <a:t>önceliklere</a:t>
            </a:r>
            <a:r>
              <a:rPr lang="en-US" sz="1700" dirty="0"/>
              <a:t> </a:t>
            </a:r>
            <a:r>
              <a:rPr lang="en-US" sz="1700" dirty="0" err="1"/>
              <a:t>uygun</a:t>
            </a:r>
            <a:r>
              <a:rPr lang="en-US" sz="1700" dirty="0"/>
              <a:t> </a:t>
            </a:r>
            <a:r>
              <a:rPr lang="en-US" sz="1700" dirty="0" err="1"/>
              <a:t>bir</a:t>
            </a:r>
            <a:r>
              <a:rPr lang="en-US" sz="1700" dirty="0"/>
              <a:t> </a:t>
            </a:r>
            <a:r>
              <a:rPr lang="en-US" sz="1700" dirty="0" err="1"/>
              <a:t>denge</a:t>
            </a:r>
            <a:r>
              <a:rPr lang="en-US" sz="1700" dirty="0"/>
              <a:t> </a:t>
            </a:r>
            <a:r>
              <a:rPr lang="en-US" sz="1700" dirty="0" err="1"/>
              <a:t>kurduğunu</a:t>
            </a:r>
            <a:r>
              <a:rPr lang="en-US" sz="1700" dirty="0"/>
              <a:t> </a:t>
            </a:r>
            <a:r>
              <a:rPr lang="en-US" sz="1700" dirty="0" err="1"/>
              <a:t>ortaya</a:t>
            </a:r>
            <a:r>
              <a:rPr lang="en-US" sz="1700" dirty="0"/>
              <a:t> </a:t>
            </a:r>
            <a:r>
              <a:rPr lang="en-US" sz="1700" dirty="0" err="1"/>
              <a:t>koymaktadır</a:t>
            </a:r>
            <a:r>
              <a:rPr lang="en-US" sz="1700" dirty="0"/>
              <a:t>.</a:t>
            </a:r>
          </a:p>
          <a:p>
            <a:r>
              <a:rPr lang="en-US" sz="1700" dirty="0"/>
              <a:t>ROC-AUC </a:t>
            </a:r>
            <a:r>
              <a:rPr lang="en-US" sz="1700" dirty="0" err="1"/>
              <a:t>değerinin</a:t>
            </a:r>
            <a:r>
              <a:rPr lang="en-US" sz="1700" dirty="0"/>
              <a:t> 0.839 </a:t>
            </a:r>
            <a:r>
              <a:rPr lang="en-US" sz="1700" dirty="0" err="1"/>
              <a:t>olması</a:t>
            </a:r>
            <a:r>
              <a:rPr lang="en-US" sz="1700" dirty="0"/>
              <a:t>, </a:t>
            </a:r>
            <a:r>
              <a:rPr lang="en-US" sz="1700" dirty="0" err="1"/>
              <a:t>modelin</a:t>
            </a:r>
            <a:r>
              <a:rPr lang="en-US" sz="1700" dirty="0"/>
              <a:t> </a:t>
            </a:r>
            <a:r>
              <a:rPr lang="en-US" sz="1700" dirty="0" err="1"/>
              <a:t>eşik</a:t>
            </a:r>
            <a:r>
              <a:rPr lang="en-US" sz="1700" dirty="0"/>
              <a:t> </a:t>
            </a:r>
            <a:r>
              <a:rPr lang="en-US" sz="1700" dirty="0" err="1"/>
              <a:t>bağımsız</a:t>
            </a:r>
            <a:r>
              <a:rPr lang="en-US" sz="1700" dirty="0"/>
              <a:t> </a:t>
            </a:r>
            <a:r>
              <a:rPr lang="en-US" sz="1700" dirty="0" err="1"/>
              <a:t>olarak</a:t>
            </a:r>
            <a:r>
              <a:rPr lang="en-US" sz="1700" dirty="0"/>
              <a:t> </a:t>
            </a:r>
            <a:r>
              <a:rPr lang="en-US" sz="1700" dirty="0" err="1"/>
              <a:t>sınıfları</a:t>
            </a:r>
            <a:r>
              <a:rPr lang="en-US" sz="1700" dirty="0"/>
              <a:t> </a:t>
            </a:r>
            <a:r>
              <a:rPr lang="en-US" sz="1700" dirty="0" err="1"/>
              <a:t>ayırt</a:t>
            </a:r>
            <a:r>
              <a:rPr lang="en-US" sz="1700" dirty="0"/>
              <a:t> </a:t>
            </a:r>
            <a:r>
              <a:rPr lang="en-US" sz="1700" dirty="0" err="1"/>
              <a:t>etme</a:t>
            </a:r>
            <a:r>
              <a:rPr lang="en-US" sz="1700" dirty="0"/>
              <a:t> </a:t>
            </a:r>
            <a:r>
              <a:rPr lang="en-US" sz="1700" dirty="0" err="1"/>
              <a:t>yeteneğinin</a:t>
            </a:r>
            <a:r>
              <a:rPr lang="en-US" sz="1700" dirty="0"/>
              <a:t> </a:t>
            </a:r>
            <a:r>
              <a:rPr lang="en-US" sz="1700" dirty="0" err="1"/>
              <a:t>güçlü</a:t>
            </a:r>
            <a:r>
              <a:rPr lang="en-US" sz="1700" dirty="0"/>
              <a:t> </a:t>
            </a:r>
            <a:r>
              <a:rPr lang="en-US" sz="1700" dirty="0" err="1"/>
              <a:t>olduğunu</a:t>
            </a:r>
            <a:r>
              <a:rPr lang="en-US" sz="1700" dirty="0"/>
              <a:t> </a:t>
            </a:r>
            <a:r>
              <a:rPr lang="en-US" sz="1700" dirty="0" err="1"/>
              <a:t>göstermekte</a:t>
            </a:r>
            <a:r>
              <a:rPr lang="en-US" sz="1700" dirty="0"/>
              <a:t> </a:t>
            </a:r>
            <a:r>
              <a:rPr lang="en-US" sz="1700" dirty="0" err="1"/>
              <a:t>ve</a:t>
            </a:r>
            <a:r>
              <a:rPr lang="en-US" sz="1700" dirty="0"/>
              <a:t> </a:t>
            </a:r>
            <a:r>
              <a:rPr lang="en-US" sz="1700" dirty="0" err="1"/>
              <a:t>elde</a:t>
            </a:r>
            <a:r>
              <a:rPr lang="en-US" sz="1700" dirty="0"/>
              <a:t> </a:t>
            </a:r>
            <a:r>
              <a:rPr lang="en-US" sz="1700" dirty="0" err="1"/>
              <a:t>edilen</a:t>
            </a:r>
            <a:r>
              <a:rPr lang="en-US" sz="1700" dirty="0"/>
              <a:t> </a:t>
            </a:r>
            <a:r>
              <a:rPr lang="en-US" sz="1700" dirty="0" err="1"/>
              <a:t>yüksek</a:t>
            </a:r>
            <a:r>
              <a:rPr lang="en-US" sz="1700" dirty="0"/>
              <a:t> </a:t>
            </a:r>
            <a:r>
              <a:rPr lang="en-US" sz="1700" dirty="0" err="1"/>
              <a:t>recall’ın</a:t>
            </a:r>
            <a:r>
              <a:rPr lang="en-US" sz="1700" dirty="0"/>
              <a:t> </a:t>
            </a:r>
            <a:r>
              <a:rPr lang="en-US" sz="1700" dirty="0" err="1"/>
              <a:t>rastgele</a:t>
            </a:r>
            <a:r>
              <a:rPr lang="en-US" sz="1700" dirty="0"/>
              <a:t> </a:t>
            </a:r>
            <a:r>
              <a:rPr lang="en-US" sz="1700" dirty="0" err="1"/>
              <a:t>bir</a:t>
            </a:r>
            <a:r>
              <a:rPr lang="en-US" sz="1700" dirty="0"/>
              <a:t> </a:t>
            </a:r>
            <a:r>
              <a:rPr lang="en-US" sz="1700" dirty="0" err="1"/>
              <a:t>tahminden</a:t>
            </a:r>
            <a:r>
              <a:rPr lang="en-US" sz="1700" dirty="0"/>
              <a:t> </a:t>
            </a:r>
            <a:r>
              <a:rPr lang="en-US" sz="1700" dirty="0" err="1"/>
              <a:t>kaynaklanmadığını</a:t>
            </a:r>
            <a:r>
              <a:rPr lang="en-US" sz="1700" dirty="0"/>
              <a:t> </a:t>
            </a:r>
            <a:r>
              <a:rPr lang="en-US" sz="1700" dirty="0" err="1"/>
              <a:t>desteklemektedir</a:t>
            </a:r>
            <a:r>
              <a:rPr lang="en-US" sz="1700" dirty="0"/>
              <a:t>.</a:t>
            </a:r>
          </a:p>
          <a:p>
            <a:endParaRPr lang="en-TR" sz="1700" dirty="0"/>
          </a:p>
        </p:txBody>
      </p:sp>
    </p:spTree>
    <p:extLst>
      <p:ext uri="{BB962C8B-B14F-4D97-AF65-F5344CB8AC3E}">
        <p14:creationId xmlns:p14="http://schemas.microsoft.com/office/powerpoint/2010/main" val="3296163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44D7B-C2D6-14A2-5684-2DA731EF8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Modellerin</a:t>
            </a:r>
            <a:r>
              <a:rPr lang="en-US" sz="46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ROC </a:t>
            </a:r>
            <a:r>
              <a:rPr lang="en-US" sz="4600" b="1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Eğrileri</a:t>
            </a:r>
            <a:endParaRPr lang="en-US" sz="4600" b="1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A2FED-2A73-94BC-2B2F-056351C32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092946"/>
            <a:ext cx="6270662" cy="467164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84321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6D0E8-6F15-1EA1-154F-2671ECA41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645848" cy="316992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Model </a:t>
            </a:r>
            <a:r>
              <a:rPr lang="en-US" sz="3800" b="1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Performans</a:t>
            </a:r>
            <a:r>
              <a:rPr lang="en-US" sz="38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b="1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Metrikleri</a:t>
            </a:r>
            <a:r>
              <a:rPr lang="en-US" sz="38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b="1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Karşılaştırması</a:t>
            </a:r>
            <a:endParaRPr lang="en-US" sz="3800" b="1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6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pic>
        <p:nvPicPr>
          <p:cNvPr id="4" name="Content Placeholder 3" descr="A graph of a bar chart&#10;&#10;AI-generated content may be incorrect.">
            <a:extLst>
              <a:ext uri="{FF2B5EF4-FFF2-40B4-BE49-F238E27FC236}">
                <a16:creationId xmlns:a16="http://schemas.microsoft.com/office/drawing/2014/main" id="{C4377EAC-D9D7-5427-19D3-220DA9A60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959694"/>
            <a:ext cx="6270662" cy="49381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5050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F162E-A8A2-5716-45E7-DCCE88DD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b="1" dirty="0"/>
              <a:t>SONUÇ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0AE6E-73EE-6DDA-6552-DA4288530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Logistic Regression </a:t>
            </a:r>
            <a:r>
              <a:rPr lang="en-US" dirty="0" err="1"/>
              <a:t>modeli</a:t>
            </a:r>
            <a:r>
              <a:rPr lang="en-US" dirty="0"/>
              <a:t>, stroke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setindeki</a:t>
            </a:r>
            <a:r>
              <a:rPr lang="en-US" dirty="0"/>
              <a:t> %5’lik </a:t>
            </a:r>
            <a:r>
              <a:rPr lang="en-US" dirty="0" err="1"/>
              <a:t>pozitif</a:t>
            </a:r>
            <a:r>
              <a:rPr lang="en-US" dirty="0"/>
              <a:t> </a:t>
            </a:r>
            <a:r>
              <a:rPr lang="en-US" dirty="0" err="1"/>
              <a:t>sınıf</a:t>
            </a:r>
            <a:r>
              <a:rPr lang="en-US" dirty="0"/>
              <a:t> </a:t>
            </a:r>
            <a:r>
              <a:rPr lang="en-US" dirty="0" err="1"/>
              <a:t>oranına</a:t>
            </a:r>
            <a:r>
              <a:rPr lang="en-US" dirty="0"/>
              <a:t> </a:t>
            </a:r>
            <a:r>
              <a:rPr lang="en-US" dirty="0" err="1"/>
              <a:t>rağmen</a:t>
            </a:r>
            <a:r>
              <a:rPr lang="en-US" dirty="0"/>
              <a:t> %80 recall </a:t>
            </a:r>
            <a:r>
              <a:rPr lang="en-US" dirty="0" err="1"/>
              <a:t>ve</a:t>
            </a:r>
            <a:r>
              <a:rPr lang="en-US" dirty="0"/>
              <a:t> 0.839 ROC-AUC </a:t>
            </a:r>
            <a:r>
              <a:rPr lang="en-US" dirty="0" err="1"/>
              <a:t>elde</a:t>
            </a:r>
            <a:r>
              <a:rPr lang="en-US" dirty="0"/>
              <a:t> </a:t>
            </a:r>
            <a:r>
              <a:rPr lang="en-US" dirty="0" err="1"/>
              <a:t>etmiş</a:t>
            </a:r>
            <a:r>
              <a:rPr lang="en-US" dirty="0"/>
              <a:t>; </a:t>
            </a:r>
            <a:r>
              <a:rPr lang="en-US" dirty="0" err="1"/>
              <a:t>yanlış</a:t>
            </a:r>
            <a:r>
              <a:rPr lang="en-US" dirty="0"/>
              <a:t> </a:t>
            </a:r>
            <a:r>
              <a:rPr lang="en-US" dirty="0" err="1"/>
              <a:t>negatif</a:t>
            </a:r>
            <a:r>
              <a:rPr lang="en-US" dirty="0"/>
              <a:t> </a:t>
            </a:r>
            <a:r>
              <a:rPr lang="en-US" dirty="0" err="1"/>
              <a:t>hataların</a:t>
            </a:r>
            <a:r>
              <a:rPr lang="en-US" dirty="0"/>
              <a:t> </a:t>
            </a:r>
            <a:r>
              <a:rPr lang="en-US" dirty="0" err="1"/>
              <a:t>kritik</a:t>
            </a:r>
            <a:r>
              <a:rPr lang="en-US" dirty="0"/>
              <a:t> </a:t>
            </a:r>
            <a:r>
              <a:rPr lang="en-US" dirty="0" err="1"/>
              <a:t>olduğu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problemde</a:t>
            </a:r>
            <a:r>
              <a:rPr lang="en-US" dirty="0"/>
              <a:t>, </a:t>
            </a:r>
            <a:r>
              <a:rPr lang="en-US" dirty="0" err="1"/>
              <a:t>düşük</a:t>
            </a:r>
            <a:r>
              <a:rPr lang="en-US" dirty="0"/>
              <a:t> precision </a:t>
            </a:r>
            <a:r>
              <a:rPr lang="en-US" dirty="0" err="1"/>
              <a:t>değerine</a:t>
            </a:r>
            <a:r>
              <a:rPr lang="en-US" dirty="0"/>
              <a:t> </a:t>
            </a:r>
            <a:r>
              <a:rPr lang="en-US" dirty="0" err="1"/>
              <a:t>karşın</a:t>
            </a:r>
            <a:r>
              <a:rPr lang="en-US" dirty="0"/>
              <a:t> </a:t>
            </a:r>
            <a:r>
              <a:rPr lang="en-US" dirty="0" err="1"/>
              <a:t>klinik</a:t>
            </a:r>
            <a:r>
              <a:rPr lang="en-US" dirty="0"/>
              <a:t> </a:t>
            </a:r>
            <a:r>
              <a:rPr lang="en-US" dirty="0" err="1"/>
              <a:t>tarama</a:t>
            </a:r>
            <a:r>
              <a:rPr lang="en-US" dirty="0"/>
              <a:t> </a:t>
            </a:r>
            <a:r>
              <a:rPr lang="en-US" dirty="0" err="1"/>
              <a:t>açısından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savunulabilir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performans</a:t>
            </a:r>
            <a:r>
              <a:rPr lang="en-US" dirty="0"/>
              <a:t> </a:t>
            </a:r>
            <a:r>
              <a:rPr lang="en-US" dirty="0" err="1"/>
              <a:t>sunmuştur</a:t>
            </a:r>
            <a:r>
              <a:rPr lang="en-US" dirty="0"/>
              <a:t>.</a:t>
            </a:r>
          </a:p>
          <a:p>
            <a:r>
              <a:rPr lang="en-US" dirty="0" err="1"/>
              <a:t>Felç</a:t>
            </a:r>
            <a:r>
              <a:rPr lang="en-US" dirty="0"/>
              <a:t> </a:t>
            </a:r>
            <a:r>
              <a:rPr lang="en-US" dirty="0" err="1"/>
              <a:t>hastası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kişi</a:t>
            </a:r>
            <a:r>
              <a:rPr lang="en-US" dirty="0"/>
              <a:t> </a:t>
            </a:r>
            <a:r>
              <a:rPr lang="en-US" dirty="0" err="1"/>
              <a:t>sınıfının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setinde</a:t>
            </a:r>
            <a:r>
              <a:rPr lang="en-US" dirty="0"/>
              <a:t> </a:t>
            </a:r>
            <a:r>
              <a:rPr lang="en-US" dirty="0" err="1"/>
              <a:t>yalnızca</a:t>
            </a:r>
            <a:r>
              <a:rPr lang="en-US" dirty="0"/>
              <a:t> %5 </a:t>
            </a:r>
            <a:r>
              <a:rPr lang="en-US" dirty="0" err="1"/>
              <a:t>oranında</a:t>
            </a:r>
            <a:r>
              <a:rPr lang="en-US" dirty="0"/>
              <a:t> </a:t>
            </a:r>
            <a:r>
              <a:rPr lang="en-US" dirty="0" err="1"/>
              <a:t>temsil</a:t>
            </a:r>
            <a:r>
              <a:rPr lang="en-US" dirty="0"/>
              <a:t> </a:t>
            </a:r>
            <a:r>
              <a:rPr lang="en-US" dirty="0" err="1"/>
              <a:t>edilmesi</a:t>
            </a:r>
            <a:r>
              <a:rPr lang="en-US" dirty="0"/>
              <a:t>, SMOTE </a:t>
            </a:r>
            <a:r>
              <a:rPr lang="en-US" dirty="0" err="1"/>
              <a:t>uygulanmasına</a:t>
            </a:r>
            <a:r>
              <a:rPr lang="en-US" dirty="0"/>
              <a:t> </a:t>
            </a:r>
            <a:r>
              <a:rPr lang="en-US" dirty="0" err="1"/>
              <a:t>rağmen</a:t>
            </a:r>
            <a:r>
              <a:rPr lang="en-US" dirty="0"/>
              <a:t> </a:t>
            </a:r>
            <a:r>
              <a:rPr lang="en-US" dirty="0" err="1"/>
              <a:t>sınıflandırma</a:t>
            </a:r>
            <a:r>
              <a:rPr lang="en-US" dirty="0"/>
              <a:t> model </a:t>
            </a:r>
            <a:r>
              <a:rPr lang="en-US" dirty="0" err="1"/>
              <a:t>performansını</a:t>
            </a:r>
            <a:r>
              <a:rPr lang="en-US" dirty="0"/>
              <a:t> </a:t>
            </a:r>
            <a:r>
              <a:rPr lang="en-US" dirty="0" err="1"/>
              <a:t>sınırlayan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zorlayan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önemli</a:t>
            </a:r>
            <a:r>
              <a:rPr lang="en-US" dirty="0"/>
              <a:t> </a:t>
            </a:r>
            <a:r>
              <a:rPr lang="en-US" dirty="0" err="1"/>
              <a:t>faktörlerden</a:t>
            </a:r>
            <a:r>
              <a:rPr lang="en-US" dirty="0"/>
              <a:t> </a:t>
            </a:r>
            <a:r>
              <a:rPr lang="en-US" dirty="0" err="1"/>
              <a:t>biridir</a:t>
            </a:r>
            <a:r>
              <a:rPr lang="en-US" dirty="0"/>
              <a:t>.</a:t>
            </a:r>
          </a:p>
          <a:p>
            <a:r>
              <a:rPr lang="en-US" dirty="0" err="1"/>
              <a:t>Literatürde</a:t>
            </a:r>
            <a:r>
              <a:rPr lang="en-US" dirty="0"/>
              <a:t> KNN </a:t>
            </a:r>
            <a:r>
              <a:rPr lang="en-US" dirty="0" err="1"/>
              <a:t>ve</a:t>
            </a:r>
            <a:r>
              <a:rPr lang="en-US" dirty="0"/>
              <a:t> Random Forest </a:t>
            </a:r>
            <a:r>
              <a:rPr lang="en-US" dirty="0" err="1"/>
              <a:t>algoritması</a:t>
            </a:r>
            <a:r>
              <a:rPr lang="en-US" dirty="0"/>
              <a:t> da </a:t>
            </a:r>
            <a:r>
              <a:rPr lang="en-US" dirty="0" err="1"/>
              <a:t>tercih</a:t>
            </a:r>
            <a:r>
              <a:rPr lang="en-US" dirty="0"/>
              <a:t> </a:t>
            </a:r>
            <a:r>
              <a:rPr lang="en-US" dirty="0" err="1"/>
              <a:t>edilmiştir</a:t>
            </a:r>
            <a:r>
              <a:rPr lang="en-US" dirty="0"/>
              <a:t>. Bu </a:t>
            </a:r>
            <a:r>
              <a:rPr lang="en-US" dirty="0" err="1"/>
              <a:t>çalışmada</a:t>
            </a:r>
            <a:r>
              <a:rPr lang="en-US" dirty="0"/>
              <a:t> Logistic Regression </a:t>
            </a:r>
            <a:r>
              <a:rPr lang="en-US" dirty="0" err="1"/>
              <a:t>modeli</a:t>
            </a:r>
            <a:r>
              <a:rPr lang="en-US" dirty="0"/>
              <a:t> </a:t>
            </a:r>
            <a:r>
              <a:rPr lang="en-US" dirty="0" err="1"/>
              <a:t>kullanılmıştır</a:t>
            </a:r>
            <a:r>
              <a:rPr lang="en-US" dirty="0"/>
              <a:t>. </a:t>
            </a:r>
            <a:r>
              <a:rPr lang="en-US" dirty="0" err="1"/>
              <a:t>Deneysel</a:t>
            </a:r>
            <a:r>
              <a:rPr lang="en-US" dirty="0"/>
              <a:t> </a:t>
            </a:r>
            <a:r>
              <a:rPr lang="en-US" dirty="0" err="1"/>
              <a:t>sonuçlar</a:t>
            </a:r>
            <a:r>
              <a:rPr lang="en-US" dirty="0"/>
              <a:t>, Logistic </a:t>
            </a:r>
            <a:r>
              <a:rPr lang="en-US" dirty="0" err="1"/>
              <a:t>Regression’ın</a:t>
            </a:r>
            <a:r>
              <a:rPr lang="en-US" dirty="0"/>
              <a:t> </a:t>
            </a:r>
            <a:r>
              <a:rPr lang="en-US" dirty="0" err="1"/>
              <a:t>literatürde</a:t>
            </a:r>
            <a:r>
              <a:rPr lang="en-US" dirty="0"/>
              <a:t> Random Forest </a:t>
            </a:r>
            <a:r>
              <a:rPr lang="en-US" dirty="0" err="1"/>
              <a:t>ve</a:t>
            </a:r>
            <a:r>
              <a:rPr lang="en-US" dirty="0"/>
              <a:t> KNN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elde</a:t>
            </a:r>
            <a:r>
              <a:rPr lang="en-US" dirty="0"/>
              <a:t> </a:t>
            </a:r>
            <a:r>
              <a:rPr lang="en-US" dirty="0" err="1"/>
              <a:t>edilen</a:t>
            </a:r>
            <a:r>
              <a:rPr lang="en-US" dirty="0"/>
              <a:t> </a:t>
            </a:r>
            <a:r>
              <a:rPr lang="en-US" dirty="0" err="1"/>
              <a:t>performans</a:t>
            </a:r>
            <a:r>
              <a:rPr lang="en-US" dirty="0"/>
              <a:t> </a:t>
            </a:r>
            <a:r>
              <a:rPr lang="en-US" dirty="0" err="1"/>
              <a:t>değerlerine</a:t>
            </a:r>
            <a:r>
              <a:rPr lang="en-US" dirty="0"/>
              <a:t> </a:t>
            </a:r>
            <a:r>
              <a:rPr lang="en-US" dirty="0" err="1"/>
              <a:t>benzer</a:t>
            </a:r>
            <a:r>
              <a:rPr lang="en-US" dirty="0"/>
              <a:t> </a:t>
            </a:r>
            <a:r>
              <a:rPr lang="en-US" dirty="0" err="1"/>
              <a:t>sonuçlar</a:t>
            </a:r>
            <a:r>
              <a:rPr lang="en-US" dirty="0"/>
              <a:t> </a:t>
            </a:r>
            <a:r>
              <a:rPr lang="en-US" dirty="0" err="1"/>
              <a:t>verdiğini</a:t>
            </a:r>
            <a:r>
              <a:rPr lang="en-US" dirty="0"/>
              <a:t> </a:t>
            </a:r>
            <a:r>
              <a:rPr lang="en-US" dirty="0" err="1"/>
              <a:t>göstermektedir</a:t>
            </a:r>
            <a:r>
              <a:rPr lang="en-US" dirty="0"/>
              <a:t>. </a:t>
            </a:r>
            <a:r>
              <a:rPr lang="en-US" dirty="0" err="1"/>
              <a:t>Ayrıca</a:t>
            </a:r>
            <a:r>
              <a:rPr lang="en-US" dirty="0"/>
              <a:t> </a:t>
            </a:r>
            <a:r>
              <a:rPr lang="en-US" dirty="0" err="1"/>
              <a:t>modelin</a:t>
            </a:r>
            <a:r>
              <a:rPr lang="en-US" dirty="0"/>
              <a:t> </a:t>
            </a:r>
            <a:r>
              <a:rPr lang="en-US" dirty="0" err="1"/>
              <a:t>yorumlanabilirliği</a:t>
            </a:r>
            <a:r>
              <a:rPr lang="en-US" dirty="0"/>
              <a:t> </a:t>
            </a:r>
            <a:r>
              <a:rPr lang="en-US" dirty="0" err="1"/>
              <a:t>tercih</a:t>
            </a:r>
            <a:r>
              <a:rPr lang="en-US" dirty="0"/>
              <a:t> </a:t>
            </a:r>
            <a:r>
              <a:rPr lang="en-US" dirty="0" err="1"/>
              <a:t>sebebi</a:t>
            </a:r>
            <a:r>
              <a:rPr lang="en-US" dirty="0"/>
              <a:t> </a:t>
            </a:r>
            <a:r>
              <a:rPr lang="en-US" dirty="0" err="1"/>
              <a:t>olmuştur</a:t>
            </a:r>
            <a:r>
              <a:rPr lang="en-US" dirty="0"/>
              <a:t>.</a:t>
            </a:r>
          </a:p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637040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F343AE1-E0E8-E6A7-847D-86534B64D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i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TEŞEKKÜRLER…</a:t>
            </a:r>
          </a:p>
        </p:txBody>
      </p:sp>
    </p:spTree>
    <p:extLst>
      <p:ext uri="{BB962C8B-B14F-4D97-AF65-F5344CB8AC3E}">
        <p14:creationId xmlns:p14="http://schemas.microsoft.com/office/powerpoint/2010/main" val="2442121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F6E1-885A-AB28-F015-3AEC167F9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b="1" dirty="0"/>
              <a:t>Veri Seti Hakkında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A369F-0C05-FAA9-551D-9A2736DDA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404723" cy="3248131"/>
          </a:xfrm>
        </p:spPr>
        <p:txBody>
          <a:bodyPr/>
          <a:lstStyle/>
          <a:p>
            <a:r>
              <a:rPr lang="en-US" dirty="0"/>
              <a:t>Bu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seti</a:t>
            </a:r>
            <a:r>
              <a:rPr lang="en-US" dirty="0"/>
              <a:t>, </a:t>
            </a:r>
            <a:r>
              <a:rPr lang="en-US" dirty="0" err="1"/>
              <a:t>hastalara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 </a:t>
            </a:r>
            <a:r>
              <a:rPr lang="en-US" dirty="0" err="1"/>
              <a:t>demografik</a:t>
            </a:r>
            <a:r>
              <a:rPr lang="en-US" dirty="0"/>
              <a:t> </a:t>
            </a:r>
            <a:r>
              <a:rPr lang="en-US" dirty="0" err="1"/>
              <a:t>bilgiler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sağlık</a:t>
            </a:r>
            <a:r>
              <a:rPr lang="en-US" dirty="0"/>
              <a:t> </a:t>
            </a:r>
            <a:r>
              <a:rPr lang="en-US" dirty="0" err="1"/>
              <a:t>durumları</a:t>
            </a:r>
            <a:r>
              <a:rPr lang="en-US" dirty="0"/>
              <a:t> </a:t>
            </a:r>
            <a:r>
              <a:rPr lang="en-US" dirty="0" err="1"/>
              <a:t>kullanılarak</a:t>
            </a:r>
            <a:r>
              <a:rPr lang="en-US" dirty="0"/>
              <a:t> </a:t>
            </a:r>
            <a:r>
              <a:rPr lang="en-US" b="1" dirty="0" err="1"/>
              <a:t>felç</a:t>
            </a:r>
            <a:r>
              <a:rPr lang="en-US" b="1" dirty="0"/>
              <a:t> (stroke) </a:t>
            </a:r>
            <a:r>
              <a:rPr lang="en-US" b="1" dirty="0" err="1"/>
              <a:t>geçirme</a:t>
            </a:r>
            <a:r>
              <a:rPr lang="en-US" b="1" dirty="0"/>
              <a:t> </a:t>
            </a:r>
            <a:r>
              <a:rPr lang="en-US" b="1" dirty="0" err="1"/>
              <a:t>riskini</a:t>
            </a:r>
            <a:r>
              <a:rPr lang="en-US" b="1" dirty="0"/>
              <a:t> </a:t>
            </a:r>
            <a:r>
              <a:rPr lang="en-US" b="1" dirty="0" err="1"/>
              <a:t>tahmin</a:t>
            </a:r>
            <a:r>
              <a:rPr lang="en-US" b="1" dirty="0"/>
              <a:t> </a:t>
            </a:r>
            <a:r>
              <a:rPr lang="en-US" b="1" dirty="0" err="1"/>
              <a:t>etmek</a:t>
            </a:r>
            <a:r>
              <a:rPr lang="en-US" dirty="0"/>
              <a:t> </a:t>
            </a:r>
            <a:r>
              <a:rPr lang="en-US" dirty="0" err="1"/>
              <a:t>amacıyla</a:t>
            </a:r>
            <a:r>
              <a:rPr lang="en-US" dirty="0"/>
              <a:t> </a:t>
            </a:r>
            <a:r>
              <a:rPr lang="en-US" dirty="0" err="1"/>
              <a:t>oluşturulmuştur</a:t>
            </a:r>
            <a:r>
              <a:rPr lang="en-US" dirty="0"/>
              <a:t>. Her </a:t>
            </a:r>
            <a:r>
              <a:rPr lang="en-US" dirty="0" err="1"/>
              <a:t>satır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hastayı</a:t>
            </a:r>
            <a:r>
              <a:rPr lang="en-US" dirty="0"/>
              <a:t> </a:t>
            </a:r>
            <a:r>
              <a:rPr lang="en-US" dirty="0" err="1"/>
              <a:t>temsil</a:t>
            </a:r>
            <a:r>
              <a:rPr lang="en-US" dirty="0"/>
              <a:t> </a:t>
            </a:r>
            <a:r>
              <a:rPr lang="en-US" dirty="0" err="1"/>
              <a:t>etmektedir</a:t>
            </a:r>
            <a:r>
              <a:rPr lang="en-US" dirty="0"/>
              <a:t>. </a:t>
            </a:r>
            <a:endParaRPr lang="en-TR" dirty="0"/>
          </a:p>
          <a:p>
            <a:r>
              <a:rPr lang="en-US" dirty="0"/>
              <a:t>5110 </a:t>
            </a:r>
            <a:r>
              <a:rPr lang="en-US" dirty="0" err="1"/>
              <a:t>gözlem</a:t>
            </a:r>
            <a:r>
              <a:rPr lang="en-US" dirty="0"/>
              <a:t>, 12 </a:t>
            </a:r>
            <a:r>
              <a:rPr lang="en-US" dirty="0" err="1"/>
              <a:t>değişken</a:t>
            </a:r>
            <a:endParaRPr lang="en-US" dirty="0"/>
          </a:p>
          <a:p>
            <a:endParaRPr lang="en-US" dirty="0"/>
          </a:p>
          <a:p>
            <a:endParaRPr lang="en-TR" dirty="0"/>
          </a:p>
        </p:txBody>
      </p:sp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74658F7F-A7F1-1561-0E9D-AE06E99A9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36" y="4014186"/>
            <a:ext cx="11672928" cy="198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2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57D9-E32D-EC37-2654-B2FF0010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b="1" dirty="0"/>
              <a:t>Özellikler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C4D07-4BE4-8ECF-C10A-3CEB36A9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313434" cy="44714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id: Hasta </a:t>
            </a:r>
            <a:r>
              <a:rPr lang="en-US" dirty="0" err="1"/>
              <a:t>kimlik</a:t>
            </a:r>
            <a:r>
              <a:rPr lang="en-US" dirty="0"/>
              <a:t> </a:t>
            </a:r>
            <a:r>
              <a:rPr lang="en-US" dirty="0" err="1"/>
              <a:t>numarası</a:t>
            </a:r>
            <a:endParaRPr lang="en-US" dirty="0"/>
          </a:p>
          <a:p>
            <a:r>
              <a:rPr lang="en-US" dirty="0"/>
              <a:t>gender: </a:t>
            </a:r>
            <a:r>
              <a:rPr lang="en-US" dirty="0" err="1"/>
              <a:t>Cinsiyet</a:t>
            </a:r>
            <a:endParaRPr lang="en-US" dirty="0"/>
          </a:p>
          <a:p>
            <a:r>
              <a:rPr lang="en-US" dirty="0"/>
              <a:t>age: </a:t>
            </a:r>
            <a:r>
              <a:rPr lang="en-US" dirty="0" err="1"/>
              <a:t>Yaş</a:t>
            </a:r>
            <a:endParaRPr lang="en-US" dirty="0"/>
          </a:p>
          <a:p>
            <a:r>
              <a:rPr lang="en-US" dirty="0"/>
              <a:t>hypertension: </a:t>
            </a:r>
            <a:r>
              <a:rPr lang="en-US" dirty="0" err="1"/>
              <a:t>Hipertansiyon</a:t>
            </a:r>
            <a:r>
              <a:rPr lang="en-US" dirty="0"/>
              <a:t> (0: Yok, 1: Var)</a:t>
            </a:r>
          </a:p>
          <a:p>
            <a:r>
              <a:rPr lang="en-US" dirty="0" err="1"/>
              <a:t>heart_disease</a:t>
            </a:r>
            <a:r>
              <a:rPr lang="en-US" dirty="0"/>
              <a:t>: Kalp </a:t>
            </a:r>
            <a:r>
              <a:rPr lang="en-US" dirty="0" err="1"/>
              <a:t>hastalığı</a:t>
            </a:r>
            <a:r>
              <a:rPr lang="en-US" dirty="0"/>
              <a:t> (0: Yok, 1: Var)</a:t>
            </a:r>
          </a:p>
          <a:p>
            <a:r>
              <a:rPr lang="en-US" dirty="0" err="1"/>
              <a:t>ever_married</a:t>
            </a:r>
            <a:r>
              <a:rPr lang="en-US" dirty="0"/>
              <a:t>: </a:t>
            </a:r>
            <a:r>
              <a:rPr lang="en-US" dirty="0" err="1"/>
              <a:t>Medeni</a:t>
            </a:r>
            <a:r>
              <a:rPr lang="en-US" dirty="0"/>
              <a:t> durum</a:t>
            </a:r>
          </a:p>
          <a:p>
            <a:r>
              <a:rPr lang="en-US" dirty="0" err="1"/>
              <a:t>work_type</a:t>
            </a:r>
            <a:r>
              <a:rPr lang="en-US" dirty="0"/>
              <a:t>: </a:t>
            </a:r>
            <a:r>
              <a:rPr lang="en-US" dirty="0" err="1"/>
              <a:t>Çalışma</a:t>
            </a:r>
            <a:r>
              <a:rPr lang="en-US" dirty="0"/>
              <a:t> </a:t>
            </a:r>
            <a:r>
              <a:rPr lang="en-US" dirty="0" err="1"/>
              <a:t>durumu</a:t>
            </a:r>
            <a:endParaRPr lang="en-US" dirty="0"/>
          </a:p>
          <a:p>
            <a:r>
              <a:rPr lang="en-US" dirty="0" err="1"/>
              <a:t>Residence_type</a:t>
            </a:r>
            <a:r>
              <a:rPr lang="en-US" dirty="0"/>
              <a:t>: </a:t>
            </a:r>
            <a:r>
              <a:rPr lang="en-US" dirty="0" err="1"/>
              <a:t>Yaşam</a:t>
            </a:r>
            <a:r>
              <a:rPr lang="en-US" dirty="0"/>
              <a:t> </a:t>
            </a:r>
            <a:r>
              <a:rPr lang="en-US" dirty="0" err="1"/>
              <a:t>alanı</a:t>
            </a:r>
            <a:r>
              <a:rPr lang="en-US" dirty="0"/>
              <a:t> (</a:t>
            </a:r>
            <a:r>
              <a:rPr lang="en-US" dirty="0" err="1"/>
              <a:t>Kırsal</a:t>
            </a:r>
            <a:r>
              <a:rPr lang="en-US" dirty="0"/>
              <a:t> / </a:t>
            </a:r>
            <a:r>
              <a:rPr lang="en-US" dirty="0" err="1"/>
              <a:t>Kentsel</a:t>
            </a:r>
            <a:r>
              <a:rPr lang="en-US" dirty="0"/>
              <a:t>)</a:t>
            </a:r>
          </a:p>
          <a:p>
            <a:r>
              <a:rPr lang="en-US" dirty="0" err="1"/>
              <a:t>avg_glucose_level</a:t>
            </a:r>
            <a:r>
              <a:rPr lang="en-US" dirty="0"/>
              <a:t>: </a:t>
            </a:r>
            <a:r>
              <a:rPr lang="en-US" dirty="0" err="1"/>
              <a:t>Ortalama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şekeri</a:t>
            </a:r>
            <a:endParaRPr lang="en-US" dirty="0"/>
          </a:p>
          <a:p>
            <a:r>
              <a:rPr lang="en-US" dirty="0" err="1"/>
              <a:t>bmi</a:t>
            </a:r>
            <a:r>
              <a:rPr lang="en-US" dirty="0"/>
              <a:t>: </a:t>
            </a:r>
            <a:r>
              <a:rPr lang="en-US" dirty="0" err="1"/>
              <a:t>Vücut</a:t>
            </a:r>
            <a:r>
              <a:rPr lang="en-US" dirty="0"/>
              <a:t> </a:t>
            </a:r>
            <a:r>
              <a:rPr lang="en-US" dirty="0" err="1"/>
              <a:t>kitle</a:t>
            </a:r>
            <a:r>
              <a:rPr lang="en-US" dirty="0"/>
              <a:t> </a:t>
            </a:r>
            <a:r>
              <a:rPr lang="en-US" dirty="0" err="1"/>
              <a:t>indeksi</a:t>
            </a:r>
            <a:endParaRPr lang="en-US" dirty="0"/>
          </a:p>
          <a:p>
            <a:r>
              <a:rPr lang="en-US" dirty="0" err="1"/>
              <a:t>smoking_status</a:t>
            </a:r>
            <a:r>
              <a:rPr lang="en-US" dirty="0"/>
              <a:t>: </a:t>
            </a:r>
            <a:r>
              <a:rPr lang="en-US" dirty="0" err="1"/>
              <a:t>Sigara</a:t>
            </a:r>
            <a:r>
              <a:rPr lang="en-US" dirty="0"/>
              <a:t> </a:t>
            </a:r>
            <a:r>
              <a:rPr lang="en-US" dirty="0" err="1"/>
              <a:t>kullanımı</a:t>
            </a:r>
            <a:endParaRPr lang="en-US" dirty="0"/>
          </a:p>
          <a:p>
            <a:r>
              <a:rPr lang="en-US" dirty="0"/>
              <a:t>stroke: </a:t>
            </a:r>
            <a:r>
              <a:rPr lang="en-US" dirty="0" err="1"/>
              <a:t>Felç</a:t>
            </a:r>
            <a:r>
              <a:rPr lang="en-US" dirty="0"/>
              <a:t> </a:t>
            </a:r>
            <a:r>
              <a:rPr lang="en-US" dirty="0" err="1"/>
              <a:t>durumu</a:t>
            </a:r>
            <a:r>
              <a:rPr lang="en-US" dirty="0"/>
              <a:t> (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değişken</a:t>
            </a:r>
            <a:r>
              <a:rPr lang="en-US" dirty="0"/>
              <a:t>)</a:t>
            </a:r>
          </a:p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126538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DF328-0839-8E29-0E64-F0220674C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TR" b="1" dirty="0">
                <a:solidFill>
                  <a:srgbClr val="EBEBEB"/>
                </a:solidFill>
              </a:rPr>
              <a:t>Veri Türleri</a:t>
            </a:r>
          </a:p>
        </p:txBody>
      </p:sp>
      <p:sp>
        <p:nvSpPr>
          <p:cNvPr id="1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TR"/>
          </a:p>
        </p:txBody>
      </p:sp>
      <p:pic>
        <p:nvPicPr>
          <p:cNvPr id="7" name="Picture 6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E2E29C8A-F7FD-B5D3-043A-E0B9C3560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685034"/>
            <a:ext cx="5449889" cy="3487929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D6E19-F604-A25E-9258-519925F63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Görüldüğü üzere gender, ever_married, Residence_type ve smoking_status değişkenleri object özelliklerdir. Bu değişkenler ve diğer kategorik nitelikler, uygun şekilde işlenip “get_dummies” fonksiyonu kullanılarak nümerik değerlere dönüştürülecektir.</a:t>
            </a:r>
            <a:endParaRPr lang="en-TR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211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857F5-E5E6-58F0-EB16-36F20A0A4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TR" b="1" dirty="0">
                <a:solidFill>
                  <a:srgbClr val="EBEBEB"/>
                </a:solidFill>
              </a:rPr>
              <a:t>Eksik Veri Tespit Etme ve Doldurma</a:t>
            </a:r>
          </a:p>
        </p:txBody>
      </p:sp>
      <p:sp>
        <p:nvSpPr>
          <p:cNvPr id="1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TR"/>
          </a:p>
        </p:txBody>
      </p:sp>
      <p:pic>
        <p:nvPicPr>
          <p:cNvPr id="7" name="Picture 6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766B26A4-3097-1234-F376-D30D79963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460227"/>
            <a:ext cx="5449889" cy="3937543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D4D0B-4C71-67FA-21AE-80C590373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662084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EBEBEB"/>
                </a:solidFill>
              </a:rPr>
              <a:t>bmi</a:t>
            </a:r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dirty="0" err="1">
                <a:solidFill>
                  <a:srgbClr val="EBEBEB"/>
                </a:solidFill>
              </a:rPr>
              <a:t>değişkeninde</a:t>
            </a:r>
            <a:r>
              <a:rPr lang="en-US" dirty="0">
                <a:solidFill>
                  <a:srgbClr val="EBEBEB"/>
                </a:solidFill>
              </a:rPr>
              <a:t> 201 </a:t>
            </a:r>
            <a:r>
              <a:rPr lang="en-US" dirty="0" err="1">
                <a:solidFill>
                  <a:srgbClr val="EBEBEB"/>
                </a:solidFill>
              </a:rPr>
              <a:t>adet</a:t>
            </a:r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dirty="0" err="1">
                <a:solidFill>
                  <a:srgbClr val="EBEBEB"/>
                </a:solidFill>
              </a:rPr>
              <a:t>eksik</a:t>
            </a:r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dirty="0" err="1">
                <a:solidFill>
                  <a:srgbClr val="EBEBEB"/>
                </a:solidFill>
              </a:rPr>
              <a:t>değer</a:t>
            </a:r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dirty="0" err="1">
                <a:solidFill>
                  <a:srgbClr val="EBEBEB"/>
                </a:solidFill>
              </a:rPr>
              <a:t>bulunmaktadır</a:t>
            </a:r>
            <a:r>
              <a:rPr lang="en-US" dirty="0">
                <a:solidFill>
                  <a:srgbClr val="EBEBEB"/>
                </a:solidFill>
              </a:rPr>
              <a:t>. Bu </a:t>
            </a:r>
            <a:r>
              <a:rPr lang="en-US" dirty="0" err="1">
                <a:solidFill>
                  <a:srgbClr val="EBEBEB"/>
                </a:solidFill>
              </a:rPr>
              <a:t>eksik</a:t>
            </a:r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dirty="0" err="1">
                <a:solidFill>
                  <a:srgbClr val="EBEBEB"/>
                </a:solidFill>
              </a:rPr>
              <a:t>değerlerin</a:t>
            </a:r>
            <a:r>
              <a:rPr lang="en-US" dirty="0">
                <a:solidFill>
                  <a:srgbClr val="EBEBEB"/>
                </a:solidFill>
              </a:rPr>
              <a:t> de </a:t>
            </a:r>
            <a:r>
              <a:rPr lang="en-US" dirty="0" err="1">
                <a:solidFill>
                  <a:srgbClr val="EBEBEB"/>
                </a:solidFill>
              </a:rPr>
              <a:t>uygun</a:t>
            </a:r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dirty="0" err="1">
                <a:solidFill>
                  <a:srgbClr val="EBEBEB"/>
                </a:solidFill>
              </a:rPr>
              <a:t>bir</a:t>
            </a:r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dirty="0" err="1">
                <a:solidFill>
                  <a:srgbClr val="EBEBEB"/>
                </a:solidFill>
              </a:rPr>
              <a:t>yöntemle</a:t>
            </a:r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dirty="0" err="1">
                <a:solidFill>
                  <a:srgbClr val="EBEBEB"/>
                </a:solidFill>
              </a:rPr>
              <a:t>ele</a:t>
            </a:r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dirty="0" err="1">
                <a:solidFill>
                  <a:srgbClr val="EBEBEB"/>
                </a:solidFill>
              </a:rPr>
              <a:t>alınması</a:t>
            </a:r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dirty="0" err="1">
                <a:solidFill>
                  <a:srgbClr val="EBEBEB"/>
                </a:solidFill>
              </a:rPr>
              <a:t>gerekmektedir</a:t>
            </a:r>
            <a:r>
              <a:rPr lang="en-US" dirty="0">
                <a:solidFill>
                  <a:srgbClr val="EBEBEB"/>
                </a:solidFill>
              </a:rPr>
              <a:t>.</a:t>
            </a:r>
          </a:p>
          <a:p>
            <a:r>
              <a:rPr lang="en-US" dirty="0">
                <a:solidFill>
                  <a:srgbClr val="EBEBEB"/>
                </a:solidFill>
              </a:rPr>
              <a:t>BMI </a:t>
            </a:r>
            <a:r>
              <a:rPr lang="en-US" dirty="0" err="1">
                <a:solidFill>
                  <a:srgbClr val="EBEBEB"/>
                </a:solidFill>
              </a:rPr>
              <a:t>sütunundaki</a:t>
            </a:r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dirty="0" err="1">
                <a:solidFill>
                  <a:srgbClr val="EBEBEB"/>
                </a:solidFill>
              </a:rPr>
              <a:t>eksik</a:t>
            </a:r>
            <a:r>
              <a:rPr lang="en-US" dirty="0">
                <a:solidFill>
                  <a:srgbClr val="EBEBEB"/>
                </a:solidFill>
              </a:rPr>
              <a:t> (</a:t>
            </a:r>
            <a:r>
              <a:rPr lang="en-US" dirty="0" err="1">
                <a:solidFill>
                  <a:srgbClr val="EBEBEB"/>
                </a:solidFill>
              </a:rPr>
              <a:t>NaN</a:t>
            </a:r>
            <a:r>
              <a:rPr lang="en-US" dirty="0">
                <a:solidFill>
                  <a:srgbClr val="EBEBEB"/>
                </a:solidFill>
              </a:rPr>
              <a:t>) </a:t>
            </a:r>
            <a:r>
              <a:rPr lang="en-US" dirty="0" err="1">
                <a:solidFill>
                  <a:srgbClr val="EBEBEB"/>
                </a:solidFill>
              </a:rPr>
              <a:t>değerler</a:t>
            </a:r>
            <a:r>
              <a:rPr lang="en-US" dirty="0">
                <a:solidFill>
                  <a:srgbClr val="EBEBEB"/>
                </a:solidFill>
              </a:rPr>
              <a:t>, </a:t>
            </a:r>
            <a:r>
              <a:rPr lang="en-US" dirty="0" err="1">
                <a:solidFill>
                  <a:srgbClr val="EBEBEB"/>
                </a:solidFill>
              </a:rPr>
              <a:t>hesaplanan</a:t>
            </a:r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dirty="0" err="1">
                <a:solidFill>
                  <a:srgbClr val="EBEBEB"/>
                </a:solidFill>
              </a:rPr>
              <a:t>ortalama</a:t>
            </a:r>
            <a:r>
              <a:rPr lang="en-US" dirty="0">
                <a:solidFill>
                  <a:srgbClr val="EBEBEB"/>
                </a:solidFill>
              </a:rPr>
              <a:t> BMI </a:t>
            </a:r>
            <a:r>
              <a:rPr lang="en-US" dirty="0" err="1">
                <a:solidFill>
                  <a:srgbClr val="EBEBEB"/>
                </a:solidFill>
              </a:rPr>
              <a:t>değeri</a:t>
            </a:r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dirty="0" err="1">
                <a:solidFill>
                  <a:srgbClr val="EBEBEB"/>
                </a:solidFill>
              </a:rPr>
              <a:t>ile</a:t>
            </a:r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dirty="0" err="1">
                <a:solidFill>
                  <a:srgbClr val="EBEBEB"/>
                </a:solidFill>
              </a:rPr>
              <a:t>doldurulabilir</a:t>
            </a:r>
            <a:r>
              <a:rPr lang="en-US" dirty="0">
                <a:solidFill>
                  <a:srgbClr val="EBEBEB"/>
                </a:solidFill>
              </a:rPr>
              <a:t>.</a:t>
            </a:r>
            <a:endParaRPr lang="en-TR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894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6B367-9FEC-E6C7-7801-B54D81A31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EBEBEB"/>
                </a:solidFill>
              </a:rPr>
              <a:t>Veri Seti -&gt; D</a:t>
            </a:r>
            <a:r>
              <a:rPr lang="en-TR" b="1" dirty="0">
                <a:solidFill>
                  <a:srgbClr val="EBEBEB"/>
                </a:solidFill>
              </a:rPr>
              <a:t>escribe()</a:t>
            </a:r>
          </a:p>
        </p:txBody>
      </p:sp>
      <p:sp>
        <p:nvSpPr>
          <p:cNvPr id="1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TR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559266-388B-ED15-AC0F-D1DAEF41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296730"/>
            <a:ext cx="5449889" cy="4264537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FFFAE-9BE1-C0A8-290D-A783C2261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 err="1">
                <a:solidFill>
                  <a:srgbClr val="EBEBEB"/>
                </a:solidFill>
              </a:rPr>
              <a:t>Yukarıdaki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tablolardan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elde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edilen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önemli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bilgiler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şunlardır</a:t>
            </a:r>
            <a:r>
              <a:rPr lang="en-US" sz="1600" dirty="0">
                <a:solidFill>
                  <a:srgbClr val="EBEBEB"/>
                </a:solidFill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EBEBEB"/>
                </a:solidFill>
              </a:rPr>
              <a:t>Bu </a:t>
            </a:r>
            <a:r>
              <a:rPr lang="en-US" sz="1600" dirty="0" err="1">
                <a:solidFill>
                  <a:srgbClr val="EBEBEB"/>
                </a:solidFill>
              </a:rPr>
              <a:t>veri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setindeki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gözlemlerin</a:t>
            </a:r>
            <a:r>
              <a:rPr lang="en-US" sz="1600" dirty="0">
                <a:solidFill>
                  <a:srgbClr val="EBEBEB"/>
                </a:solidFill>
              </a:rPr>
              <a:t> %4.87’si </a:t>
            </a:r>
            <a:r>
              <a:rPr lang="en-US" sz="1600" dirty="0" err="1">
                <a:solidFill>
                  <a:srgbClr val="EBEBEB"/>
                </a:solidFill>
              </a:rPr>
              <a:t>felç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geçirmiştir</a:t>
            </a:r>
            <a:r>
              <a:rPr lang="en-US" sz="1600" dirty="0">
                <a:solidFill>
                  <a:srgbClr val="EBEBEB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1600" dirty="0" err="1">
                <a:solidFill>
                  <a:srgbClr val="EBEBEB"/>
                </a:solidFill>
              </a:rPr>
              <a:t>Felç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geçiren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ve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geçirmeyen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bireyler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arasında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belirgin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farklılıklar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bulunmaktadır</a:t>
            </a:r>
            <a:r>
              <a:rPr lang="en-US" sz="1600" dirty="0">
                <a:solidFill>
                  <a:srgbClr val="EBEBEB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1600" dirty="0" err="1">
                <a:solidFill>
                  <a:srgbClr val="EBEBEB"/>
                </a:solidFill>
              </a:rPr>
              <a:t>Felç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geçirenlerde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ortalama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yaş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ve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ortalama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glikoz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seviyesi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anlamlı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derecede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daha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yüksektir</a:t>
            </a:r>
            <a:r>
              <a:rPr lang="en-US" sz="1600" dirty="0">
                <a:solidFill>
                  <a:srgbClr val="EBEBEB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1600" dirty="0" err="1">
                <a:solidFill>
                  <a:srgbClr val="EBEBEB"/>
                </a:solidFill>
              </a:rPr>
              <a:t>Ayrıca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kalp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hastalığı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ve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hipertansiyon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görülme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oranı</a:t>
            </a:r>
            <a:r>
              <a:rPr lang="en-US" sz="1600" dirty="0">
                <a:solidFill>
                  <a:srgbClr val="EBEBEB"/>
                </a:solidFill>
              </a:rPr>
              <a:t> da </a:t>
            </a:r>
            <a:r>
              <a:rPr lang="en-US" sz="1600" dirty="0" err="1">
                <a:solidFill>
                  <a:srgbClr val="EBEBEB"/>
                </a:solidFill>
              </a:rPr>
              <a:t>felç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geçiren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grupta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belirgin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şekilde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daha</a:t>
            </a:r>
            <a:r>
              <a:rPr lang="en-US" sz="1600" dirty="0">
                <a:solidFill>
                  <a:srgbClr val="EBEBEB"/>
                </a:solidFill>
              </a:rPr>
              <a:t> </a:t>
            </a:r>
            <a:r>
              <a:rPr lang="en-US" sz="1600" dirty="0" err="1">
                <a:solidFill>
                  <a:srgbClr val="EBEBEB"/>
                </a:solidFill>
              </a:rPr>
              <a:t>fazladır</a:t>
            </a:r>
            <a:r>
              <a:rPr lang="en-US" sz="1600" dirty="0">
                <a:solidFill>
                  <a:srgbClr val="EBEBEB"/>
                </a:solidFill>
              </a:rPr>
              <a:t>.</a:t>
            </a:r>
            <a:endParaRPr lang="en-TR" sz="16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387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AA74A-3B28-C016-E00E-F56493FD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47799"/>
            <a:ext cx="3105075" cy="1444750"/>
          </a:xfrm>
        </p:spPr>
        <p:txBody>
          <a:bodyPr anchor="b">
            <a:normAutofit/>
          </a:bodyPr>
          <a:lstStyle/>
          <a:p>
            <a:r>
              <a:rPr lang="en-TR" b="1" dirty="0"/>
              <a:t>Aykırı Değerler</a:t>
            </a:r>
          </a:p>
        </p:txBody>
      </p:sp>
      <p:sp>
        <p:nvSpPr>
          <p:cNvPr id="13325" name="Freeform: Shape 13324">
            <a:extLst>
              <a:ext uri="{FF2B5EF4-FFF2-40B4-BE49-F238E27FC236}">
                <a16:creationId xmlns:a16="http://schemas.microsoft.com/office/drawing/2014/main" id="{18073EE4-EB60-444A-A7EA-82035FCDE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TR"/>
          </a:p>
        </p:txBody>
      </p:sp>
      <p:sp>
        <p:nvSpPr>
          <p:cNvPr id="13327" name="Freeform 23">
            <a:extLst>
              <a:ext uri="{FF2B5EF4-FFF2-40B4-BE49-F238E27FC236}">
                <a16:creationId xmlns:a16="http://schemas.microsoft.com/office/drawing/2014/main" id="{86AD7ABD-24C8-4B21-A948-ABC2F8C7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9" name="Rectangle 13328">
            <a:extLst>
              <a:ext uri="{FF2B5EF4-FFF2-40B4-BE49-F238E27FC236}">
                <a16:creationId xmlns:a16="http://schemas.microsoft.com/office/drawing/2014/main" id="{B63082B3-0202-4A7D-A42B-721E4CE9E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sp>
        <p:nvSpPr>
          <p:cNvPr id="13322" name="Content Placeholder 13321">
            <a:extLst>
              <a:ext uri="{FF2B5EF4-FFF2-40B4-BE49-F238E27FC236}">
                <a16:creationId xmlns:a16="http://schemas.microsoft.com/office/drawing/2014/main" id="{93D6057E-995D-AD9C-7A5B-C1A4F8675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3088493"/>
            <a:ext cx="3105075" cy="3584156"/>
          </a:xfrm>
        </p:spPr>
        <p:txBody>
          <a:bodyPr>
            <a:noAutofit/>
          </a:bodyPr>
          <a:lstStyle/>
          <a:p>
            <a:r>
              <a:rPr lang="en-US" sz="1800" dirty="0"/>
              <a:t>Veri </a:t>
            </a:r>
            <a:r>
              <a:rPr lang="en-US" sz="1800" dirty="0" err="1"/>
              <a:t>kısıtlılığından</a:t>
            </a:r>
            <a:r>
              <a:rPr lang="en-US" sz="1800" dirty="0"/>
              <a:t> </a:t>
            </a:r>
            <a:r>
              <a:rPr lang="en-US" sz="1800" dirty="0" err="1"/>
              <a:t>dolayı</a:t>
            </a:r>
            <a:r>
              <a:rPr lang="en-US" sz="1800" dirty="0"/>
              <a:t> </a:t>
            </a:r>
            <a:r>
              <a:rPr lang="en-US" sz="1800" dirty="0" err="1"/>
              <a:t>aykırı</a:t>
            </a:r>
            <a:r>
              <a:rPr lang="en-US" sz="1800" dirty="0"/>
              <a:t> </a:t>
            </a:r>
            <a:r>
              <a:rPr lang="en-US" sz="1800" dirty="0" err="1"/>
              <a:t>değerleri</a:t>
            </a:r>
            <a:r>
              <a:rPr lang="en-US" sz="1800" dirty="0"/>
              <a:t> </a:t>
            </a:r>
            <a:r>
              <a:rPr lang="en-US" sz="1800" dirty="0" err="1"/>
              <a:t>tamamen</a:t>
            </a:r>
            <a:r>
              <a:rPr lang="en-US" sz="1800" dirty="0"/>
              <a:t> </a:t>
            </a:r>
            <a:r>
              <a:rPr lang="en-US" sz="1800" dirty="0" err="1"/>
              <a:t>silmek</a:t>
            </a:r>
            <a:r>
              <a:rPr lang="en-US" sz="1800" dirty="0"/>
              <a:t> </a:t>
            </a:r>
            <a:r>
              <a:rPr lang="en-US" sz="1800" dirty="0" err="1"/>
              <a:t>büyük</a:t>
            </a:r>
            <a:r>
              <a:rPr lang="en-US" sz="1800" dirty="0"/>
              <a:t> </a:t>
            </a:r>
            <a:r>
              <a:rPr lang="en-US" sz="1800" dirty="0" err="1"/>
              <a:t>oranda</a:t>
            </a:r>
            <a:r>
              <a:rPr lang="en-US" sz="1800" dirty="0"/>
              <a:t> </a:t>
            </a:r>
            <a:r>
              <a:rPr lang="en-US" sz="1800" dirty="0" err="1"/>
              <a:t>bilgi</a:t>
            </a:r>
            <a:r>
              <a:rPr lang="en-US" sz="1800" dirty="0"/>
              <a:t> </a:t>
            </a:r>
            <a:r>
              <a:rPr lang="en-US" sz="1800" dirty="0" err="1"/>
              <a:t>kaybına</a:t>
            </a:r>
            <a:r>
              <a:rPr lang="en-US" sz="1800" dirty="0"/>
              <a:t> </a:t>
            </a:r>
            <a:r>
              <a:rPr lang="en-US" sz="1800" dirty="0" err="1"/>
              <a:t>neden</a:t>
            </a:r>
            <a:r>
              <a:rPr lang="en-US" sz="1800" dirty="0"/>
              <a:t> </a:t>
            </a:r>
            <a:r>
              <a:rPr lang="en-US" sz="1800" dirty="0" err="1"/>
              <a:t>olabilir</a:t>
            </a:r>
            <a:r>
              <a:rPr lang="en-US" sz="1800" dirty="0"/>
              <a:t>. (</a:t>
            </a:r>
            <a:r>
              <a:rPr lang="en-US" sz="1800" dirty="0" err="1"/>
              <a:t>avg_glucose_level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bmi</a:t>
            </a:r>
            <a:r>
              <a:rPr lang="en-US" sz="1800" dirty="0"/>
              <a:t>)</a:t>
            </a:r>
          </a:p>
          <a:p>
            <a:r>
              <a:rPr lang="en-US" sz="1800" dirty="0" err="1"/>
              <a:t>yüksek</a:t>
            </a:r>
            <a:r>
              <a:rPr lang="en-US" sz="1800" dirty="0"/>
              <a:t> </a:t>
            </a:r>
            <a:r>
              <a:rPr lang="en-US" sz="1800" dirty="0" err="1"/>
              <a:t>glikoz</a:t>
            </a:r>
            <a:r>
              <a:rPr lang="en-US" sz="1800" dirty="0"/>
              <a:t> </a:t>
            </a:r>
            <a:r>
              <a:rPr lang="en-US" sz="1800" dirty="0" err="1"/>
              <a:t>seviyelerinde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yüksek</a:t>
            </a:r>
            <a:r>
              <a:rPr lang="en-US" sz="1800" dirty="0"/>
              <a:t> </a:t>
            </a:r>
            <a:r>
              <a:rPr lang="en-US" sz="1800" dirty="0" err="1"/>
              <a:t>bmi</a:t>
            </a:r>
            <a:r>
              <a:rPr lang="en-US" sz="1800" dirty="0"/>
              <a:t> </a:t>
            </a:r>
            <a:r>
              <a:rPr lang="en-US" sz="1800" dirty="0" err="1"/>
              <a:t>seviyelerinde</a:t>
            </a:r>
            <a:r>
              <a:rPr lang="en-US" sz="1800" dirty="0"/>
              <a:t> </a:t>
            </a:r>
            <a:r>
              <a:rPr lang="en-US" sz="1800" dirty="0" err="1"/>
              <a:t>büyük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aykırı</a:t>
            </a:r>
            <a:r>
              <a:rPr lang="en-US" sz="1800" dirty="0"/>
              <a:t> </a:t>
            </a:r>
            <a:r>
              <a:rPr lang="en-US" sz="1800" dirty="0" err="1"/>
              <a:t>değer</a:t>
            </a:r>
            <a:r>
              <a:rPr lang="en-US" sz="1800" dirty="0"/>
              <a:t> </a:t>
            </a:r>
            <a:r>
              <a:rPr lang="en-US" sz="1800" dirty="0" err="1"/>
              <a:t>vardır</a:t>
            </a:r>
            <a:r>
              <a:rPr lang="en-US" sz="1800" dirty="0"/>
              <a:t>.</a:t>
            </a:r>
          </a:p>
        </p:txBody>
      </p:sp>
      <p:pic>
        <p:nvPicPr>
          <p:cNvPr id="13314" name="Picture 2" descr="Uploaded image">
            <a:extLst>
              <a:ext uri="{FF2B5EF4-FFF2-40B4-BE49-F238E27FC236}">
                <a16:creationId xmlns:a16="http://schemas.microsoft.com/office/drawing/2014/main" id="{3584A1CC-02F3-E3B8-066E-B33049216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1513" y="1143000"/>
            <a:ext cx="3156079" cy="249330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Uploaded image">
            <a:extLst>
              <a:ext uri="{FF2B5EF4-FFF2-40B4-BE49-F238E27FC236}">
                <a16:creationId xmlns:a16="http://schemas.microsoft.com/office/drawing/2014/main" id="{6BD2EE7F-8979-95CF-0F51-60C293722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9570" y="3831296"/>
            <a:ext cx="3148022" cy="248693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Uploaded image">
            <a:extLst>
              <a:ext uri="{FF2B5EF4-FFF2-40B4-BE49-F238E27FC236}">
                <a16:creationId xmlns:a16="http://schemas.microsoft.com/office/drawing/2014/main" id="{DA78225E-0DA0-E0B9-741C-923751949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7592" y="2446497"/>
            <a:ext cx="3148022" cy="252628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362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297</TotalTime>
  <Words>2156</Words>
  <Application>Microsoft Macintosh PowerPoint</Application>
  <PresentationFormat>Widescreen</PresentationFormat>
  <Paragraphs>173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Aptos</vt:lpstr>
      <vt:lpstr>Arial</vt:lpstr>
      <vt:lpstr>Century Gothic</vt:lpstr>
      <vt:lpstr>Wingdings 3</vt:lpstr>
      <vt:lpstr>Ion</vt:lpstr>
      <vt:lpstr>Stroke Prediction Classification - Veri Madenciliği Proje Ödevi</vt:lpstr>
      <vt:lpstr>Çalışmanın Amacı</vt:lpstr>
      <vt:lpstr>Felç (Stroke) Hakkında Genel Bilgiler </vt:lpstr>
      <vt:lpstr>Veri Seti Hakkında</vt:lpstr>
      <vt:lpstr>Özellikler</vt:lpstr>
      <vt:lpstr>Veri Türleri</vt:lpstr>
      <vt:lpstr>Eksik Veri Tespit Etme ve Doldurma</vt:lpstr>
      <vt:lpstr>Veri Seti -&gt; Describe()</vt:lpstr>
      <vt:lpstr>Aykırı Değerler</vt:lpstr>
      <vt:lpstr>Nümerik Değişkenlerin Dağılımı</vt:lpstr>
      <vt:lpstr>Kategorik Değişkenlerin Dağılımı</vt:lpstr>
      <vt:lpstr>One-Hot Encoding</vt:lpstr>
      <vt:lpstr>Felç ile Sayısal Özellikler Arasındaki Korelasyon</vt:lpstr>
      <vt:lpstr>Felç ile Kategorik (One-Hot uygulandı) Özellikler Arasındaki Korelasyon</vt:lpstr>
      <vt:lpstr>Felç (Stroke) ile anlamlı düzeyde korelasyona sahip değişkenler  </vt:lpstr>
      <vt:lpstr>İnceleyelim.</vt:lpstr>
      <vt:lpstr>PowerPoint Presentation</vt:lpstr>
      <vt:lpstr>PowerPoint Presentation</vt:lpstr>
      <vt:lpstr>İnceleyelim.</vt:lpstr>
      <vt:lpstr>BMI – Burada bazı örüntüler yakalayabilir miyiz?   </vt:lpstr>
      <vt:lpstr>Stroke ve BMI İlişkisi</vt:lpstr>
      <vt:lpstr>PowerPoint Presentation</vt:lpstr>
      <vt:lpstr>PowerPoint Presentation</vt:lpstr>
      <vt:lpstr>PowerPoint Presentation</vt:lpstr>
      <vt:lpstr>PowerPoint Presentation</vt:lpstr>
      <vt:lpstr>Felç ile ilgili gözlemlenen örüntüler: </vt:lpstr>
      <vt:lpstr>Binary sınıflandırma için Confusion Matrix</vt:lpstr>
      <vt:lpstr>Metrikler¶ </vt:lpstr>
      <vt:lpstr>Bizim İçin En Önemli Metrikler</vt:lpstr>
      <vt:lpstr>Veri’yi Test ve Train olarak ayırma &amp; Standartlaştırma</vt:lpstr>
      <vt:lpstr>Model seçimi öncesi SMOTE</vt:lpstr>
      <vt:lpstr>Modeller</vt:lpstr>
      <vt:lpstr>En iyi Model -&gt; Logistic Regression  </vt:lpstr>
      <vt:lpstr>En Sıkıntılı Model  -&gt; Random Forest</vt:lpstr>
      <vt:lpstr>Logistic Regression Modeli</vt:lpstr>
      <vt:lpstr>Modellerin ROC Eğrileri</vt:lpstr>
      <vt:lpstr>Model Performans Metrikleri Karşılaştırması</vt:lpstr>
      <vt:lpstr>SONUÇ</vt:lpstr>
      <vt:lpstr>TEŞEKKÜRLER…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E1691</dc:creator>
  <cp:lastModifiedBy>E1691</cp:lastModifiedBy>
  <cp:revision>5</cp:revision>
  <dcterms:created xsi:type="dcterms:W3CDTF">2025-12-22T11:35:41Z</dcterms:created>
  <dcterms:modified xsi:type="dcterms:W3CDTF">2025-12-22T16:32:52Z</dcterms:modified>
</cp:coreProperties>
</file>